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30" r:id="rId2"/>
    <p:sldId id="366" r:id="rId3"/>
    <p:sldId id="367" r:id="rId4"/>
    <p:sldId id="369" r:id="rId5"/>
    <p:sldId id="333" r:id="rId6"/>
    <p:sldId id="371" r:id="rId7"/>
    <p:sldId id="359" r:id="rId8"/>
    <p:sldId id="370" r:id="rId9"/>
    <p:sldId id="377" r:id="rId10"/>
    <p:sldId id="358" r:id="rId11"/>
    <p:sldId id="362" r:id="rId12"/>
    <p:sldId id="374" r:id="rId13"/>
    <p:sldId id="351" r:id="rId14"/>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F9FBFD"/>
    <a:srgbClr val="F6F9FC"/>
    <a:srgbClr val="FFFFFF"/>
    <a:srgbClr val="FFFFCC"/>
    <a:srgbClr val="79E395"/>
    <a:srgbClr val="6CB484"/>
    <a:srgbClr val="5CC475"/>
    <a:srgbClr val="D2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autoAdjust="0"/>
    <p:restoredTop sz="79268" autoAdjust="0"/>
  </p:normalViewPr>
  <p:slideViewPr>
    <p:cSldViewPr>
      <p:cViewPr>
        <p:scale>
          <a:sx n="96" d="100"/>
          <a:sy n="96" d="100"/>
        </p:scale>
        <p:origin x="127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worldbankgroup-my.sharepoint.com/personal/ipostolovska_worldbank_org/Documents/Georgia/HUES%202017%20changes%20for%20final%20repor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worldbankgroup-my.sharepoint.com/personal/ipostolovska_worldbank_org/Documents/Georgia/HUES%202017%20changes%20for%20final%20report.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worldbankgroup-my.sharepoint.com/personal/athiebaud_worldbank_org/Documents/Georgia/HUES/GeorgiaHUES2017_Ch3_091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13994379021207"/>
          <c:y val="0.0407153627073212"/>
          <c:w val="0.62592355020172"/>
          <c:h val="0.532577755905512"/>
        </c:manualLayout>
      </c:layout>
      <c:barChart>
        <c:barDir val="col"/>
        <c:grouping val="percentStacked"/>
        <c:varyColors val="0"/>
        <c:ser>
          <c:idx val="0"/>
          <c:order val="0"/>
          <c:tx>
            <c:strRef>
              <c:f>Sheet1!$C$1</c:f>
              <c:strCache>
                <c:ptCount val="1"/>
                <c:pt idx="0">
                  <c:v>Public owned</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Sheet1!$A$2:$B$6</c:f>
              <c:multiLvlStrCache>
                <c:ptCount val="5"/>
                <c:lvl>
                  <c:pt idx="0">
                    <c:v>Georgia</c:v>
                  </c:pt>
                  <c:pt idx="1">
                    <c:v>Tbilisi</c:v>
                  </c:pt>
                  <c:pt idx="2">
                    <c:v>Kutaisi</c:v>
                  </c:pt>
                  <c:pt idx="3">
                    <c:v>Batumi</c:v>
                  </c:pt>
                  <c:pt idx="4">
                    <c:v>Other munic.</c:v>
                  </c:pt>
                </c:lvl>
                <c:lvl>
                  <c:pt idx="0">
                    <c:v>PHC</c:v>
                  </c:pt>
                </c:lvl>
              </c:multiLvlStrCache>
            </c:multiLvlStrRef>
          </c:cat>
          <c:val>
            <c:numRef>
              <c:f>Sheet1!$C$2:$C$6</c:f>
              <c:numCache>
                <c:formatCode>0.0%</c:formatCode>
                <c:ptCount val="5"/>
                <c:pt idx="0">
                  <c:v>0.138613861386139</c:v>
                </c:pt>
                <c:pt idx="1">
                  <c:v>0.105769230769231</c:v>
                </c:pt>
                <c:pt idx="2">
                  <c:v>0.142857142857143</c:v>
                </c:pt>
                <c:pt idx="3">
                  <c:v>0.0769230769230769</c:v>
                </c:pt>
                <c:pt idx="4">
                  <c:v>0.192307692307692</c:v>
                </c:pt>
              </c:numCache>
            </c:numRef>
          </c:val>
        </c:ser>
        <c:ser>
          <c:idx val="1"/>
          <c:order val="1"/>
          <c:tx>
            <c:strRef>
              <c:f>Sheet1!$D$1</c:f>
              <c:strCache>
                <c:ptCount val="1"/>
                <c:pt idx="0">
                  <c:v>Private for-profit</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Sheet1!$A$2:$B$6</c:f>
              <c:multiLvlStrCache>
                <c:ptCount val="5"/>
                <c:lvl>
                  <c:pt idx="0">
                    <c:v>Georgia</c:v>
                  </c:pt>
                  <c:pt idx="1">
                    <c:v>Tbilisi</c:v>
                  </c:pt>
                  <c:pt idx="2">
                    <c:v>Kutaisi</c:v>
                  </c:pt>
                  <c:pt idx="3">
                    <c:v>Batumi</c:v>
                  </c:pt>
                  <c:pt idx="4">
                    <c:v>Other munic.</c:v>
                  </c:pt>
                </c:lvl>
                <c:lvl>
                  <c:pt idx="0">
                    <c:v>PHC</c:v>
                  </c:pt>
                </c:lvl>
              </c:multiLvlStrCache>
            </c:multiLvlStrRef>
          </c:cat>
          <c:val>
            <c:numRef>
              <c:f>Sheet1!$D$2:$D$6</c:f>
              <c:numCache>
                <c:formatCode>0.0%</c:formatCode>
                <c:ptCount val="5"/>
                <c:pt idx="0">
                  <c:v>0.861386138613861</c:v>
                </c:pt>
                <c:pt idx="1">
                  <c:v>0.894230769230769</c:v>
                </c:pt>
                <c:pt idx="2">
                  <c:v>0.857142857142857</c:v>
                </c:pt>
                <c:pt idx="3">
                  <c:v>0.923076923076923</c:v>
                </c:pt>
                <c:pt idx="4">
                  <c:v>0.807692307692308</c:v>
                </c:pt>
              </c:numCache>
            </c:numRef>
          </c:val>
        </c:ser>
        <c:dLbls>
          <c:showLegendKey val="0"/>
          <c:showVal val="0"/>
          <c:showCatName val="0"/>
          <c:showSerName val="0"/>
          <c:showPercent val="0"/>
          <c:showBubbleSize val="0"/>
        </c:dLbls>
        <c:gapWidth val="44"/>
        <c:overlap val="100"/>
        <c:axId val="1109909984"/>
        <c:axId val="1150208032"/>
      </c:barChart>
      <c:catAx>
        <c:axId val="1109909984"/>
        <c:scaling>
          <c:orientation val="minMax"/>
        </c:scaling>
        <c:delete val="0"/>
        <c:axPos val="b"/>
        <c:numFmt formatCode="General" sourceLinked="0"/>
        <c:majorTickMark val="out"/>
        <c:minorTickMark val="none"/>
        <c:tickLblPos val="nextTo"/>
        <c:txPr>
          <a:bodyPr/>
          <a:lstStyle/>
          <a:p>
            <a:pPr>
              <a:defRPr sz="1400"/>
            </a:pPr>
            <a:endParaRPr lang="en-US"/>
          </a:p>
        </c:txPr>
        <c:crossAx val="1150208032"/>
        <c:crosses val="autoZero"/>
        <c:auto val="1"/>
        <c:lblAlgn val="ctr"/>
        <c:lblOffset val="100"/>
        <c:noMultiLvlLbl val="0"/>
      </c:catAx>
      <c:valAx>
        <c:axId val="1150208032"/>
        <c:scaling>
          <c:orientation val="minMax"/>
        </c:scaling>
        <c:delete val="0"/>
        <c:axPos val="l"/>
        <c:numFmt formatCode="0%" sourceLinked="1"/>
        <c:majorTickMark val="out"/>
        <c:minorTickMark val="none"/>
        <c:tickLblPos val="nextTo"/>
        <c:txPr>
          <a:bodyPr/>
          <a:lstStyle/>
          <a:p>
            <a:pPr>
              <a:defRPr sz="1200"/>
            </a:pPr>
            <a:endParaRPr lang="en-US"/>
          </a:p>
        </c:txPr>
        <c:crossAx val="1109909984"/>
        <c:crosses val="autoZero"/>
        <c:crossBetween val="between"/>
      </c:valAx>
    </c:plotArea>
    <c:legend>
      <c:legendPos val="r"/>
      <c:layout>
        <c:manualLayout>
          <c:xMode val="edge"/>
          <c:yMode val="edge"/>
          <c:x val="0.809037139107611"/>
          <c:y val="0.210294617483022"/>
          <c:w val="0.179208792650919"/>
          <c:h val="0.523109572097423"/>
        </c:manualLayout>
      </c:layout>
      <c:overlay val="0"/>
      <c:txPr>
        <a:bodyPr/>
        <a:lstStyle/>
        <a:p>
          <a:pPr>
            <a:defRPr sz="1600"/>
          </a:pPr>
          <a:endParaRPr lang="en-US"/>
        </a:p>
      </c:txPr>
    </c:legend>
    <c:plotVisOnly val="1"/>
    <c:dispBlanksAs val="gap"/>
    <c:showDLblsOverMax val="0"/>
  </c:chart>
  <c:spPr>
    <a:ln>
      <a:solidFill>
        <a:schemeClr val="accent1">
          <a:alpha val="78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D23-4126-AAF5-EF2C7087077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D23-4126-AAF5-EF2C7087077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D23-4126-AAF5-EF2C7087077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D23-4126-AAF5-EF2C7087077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D23-4126-AAF5-EF2C70870776}"/>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D23-4126-AAF5-EF2C7087077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AD23-4126-AAF5-EF2C7087077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AD23-4126-AAF5-EF2C7087077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AD23-4126-AAF5-EF2C70870776}"/>
              </c:ext>
            </c:extLst>
          </c:dPt>
          <c:dLbls>
            <c:dLbl>
              <c:idx val="0"/>
              <c:layout>
                <c:manualLayout>
                  <c:x val="0.0194931773879142"/>
                  <c:y val="-0.13945578231292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D23-4126-AAF5-EF2C70870776}"/>
                </c:ext>
                <c:ext xmlns:c15="http://schemas.microsoft.com/office/drawing/2012/chart" uri="{CE6537A1-D6FC-4f65-9D91-7224C49458BB}">
                  <c15:layout/>
                </c:ext>
              </c:extLst>
            </c:dLbl>
            <c:dLbl>
              <c:idx val="5"/>
              <c:layout>
                <c:manualLayout>
                  <c:x val="-0.0956937799043062"/>
                  <c:y val="-0.040816326530612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D23-4126-AAF5-EF2C70870776}"/>
                </c:ext>
                <c:ext xmlns:c15="http://schemas.microsoft.com/office/drawing/2012/chart" uri="{CE6537A1-D6FC-4f65-9D91-7224C49458BB}">
                  <c15:layout/>
                </c:ext>
              </c:extLst>
            </c:dLbl>
            <c:dLbl>
              <c:idx val="6"/>
              <c:layout>
                <c:manualLayout>
                  <c:x val="-0.0797448165869219"/>
                  <c:y val="-0.1122448979591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D23-4126-AAF5-EF2C70870776}"/>
                </c:ext>
                <c:ext xmlns:c15="http://schemas.microsoft.com/office/drawing/2012/chart" uri="{CE6537A1-D6FC-4f65-9D91-7224C49458BB}">
                  <c15:layout/>
                </c:ext>
              </c:extLst>
            </c:dLbl>
            <c:dLbl>
              <c:idx val="7"/>
              <c:layout>
                <c:manualLayout>
                  <c:x val="-0.0372142477405635"/>
                  <c:y val="-0.13605442176870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D23-4126-AAF5-EF2C70870776}"/>
                </c:ext>
                <c:ext xmlns:c15="http://schemas.microsoft.com/office/drawing/2012/chart" uri="{CE6537A1-D6FC-4f65-9D91-7224C49458BB}">
                  <c15:layout/>
                </c:ext>
              </c:extLst>
            </c:dLbl>
            <c:dLbl>
              <c:idx val="8"/>
              <c:layout>
                <c:manualLayout>
                  <c:x val="-0.00354421407052986"/>
                  <c:y val="-0.14625850340136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D23-4126-AAF5-EF2C70870776}"/>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'[HUES 2017 changes for final report.xlsx]Sheet8'!$A$3:$A$11</c:f>
              <c:strCache>
                <c:ptCount val="9"/>
                <c:pt idx="0">
                  <c:v>Home visit</c:v>
                </c:pt>
                <c:pt idx="1">
                  <c:v>Polyclinic or village ambulatory</c:v>
                </c:pt>
                <c:pt idx="2">
                  <c:v>Hospital (as an outpatient)</c:v>
                </c:pt>
                <c:pt idx="3">
                  <c:v>Hospital (as an inpatient)</c:v>
                </c:pt>
                <c:pt idx="4">
                  <c:v>Dental clinic</c:v>
                </c:pt>
                <c:pt idx="5">
                  <c:v>Diagnostic center</c:v>
                </c:pt>
                <c:pt idx="6">
                  <c:v>Pharmacy</c:v>
                </c:pt>
                <c:pt idx="7">
                  <c:v>Treated by ambulance</c:v>
                </c:pt>
                <c:pt idx="8">
                  <c:v>Other</c:v>
                </c:pt>
              </c:strCache>
            </c:strRef>
          </c:cat>
          <c:val>
            <c:numRef>
              <c:f>'[HUES 2017 changes for final report.xlsx]Sheet8'!$E$3:$E$11</c:f>
              <c:numCache>
                <c:formatCode>0.0%</c:formatCode>
                <c:ptCount val="9"/>
                <c:pt idx="0">
                  <c:v>0.035</c:v>
                </c:pt>
                <c:pt idx="1">
                  <c:v>0.372</c:v>
                </c:pt>
                <c:pt idx="2">
                  <c:v>0.319</c:v>
                </c:pt>
                <c:pt idx="3">
                  <c:v>0.088</c:v>
                </c:pt>
                <c:pt idx="4">
                  <c:v>0.061</c:v>
                </c:pt>
                <c:pt idx="5">
                  <c:v>0.019</c:v>
                </c:pt>
                <c:pt idx="6">
                  <c:v>0.022</c:v>
                </c:pt>
                <c:pt idx="7">
                  <c:v>0.03</c:v>
                </c:pt>
                <c:pt idx="8">
                  <c:v>0.054</c:v>
                </c:pt>
              </c:numCache>
            </c:numRef>
          </c:val>
          <c:extLst xmlns:c16r2="http://schemas.microsoft.com/office/drawing/2015/06/chart">
            <c:ext xmlns:c16="http://schemas.microsoft.com/office/drawing/2014/chart" uri="{C3380CC4-5D6E-409C-BE32-E72D297353CC}">
              <c16:uniqueId val="{00000012-AD23-4126-AAF5-EF2C70870776}"/>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'[HUES 2017 changes for final report.xlsx]Sheet5'!$A$9</c:f>
              <c:strCache>
                <c:ptCount val="1"/>
                <c:pt idx="0">
                  <c:v>Respiratory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2007.0</c:v>
                </c:pt>
                <c:pt idx="1">
                  <c:v>2010.0</c:v>
                </c:pt>
                <c:pt idx="2">
                  <c:v>2014.0</c:v>
                </c:pt>
                <c:pt idx="3">
                  <c:v>2017.0</c:v>
                </c:pt>
              </c:numCache>
            </c:numRef>
          </c:cat>
          <c:val>
            <c:numRef>
              <c:f>'[HUES 2017 changes for final report.xlsx]Sheet5'!$B$9:$E$9</c:f>
              <c:numCache>
                <c:formatCode>General</c:formatCode>
                <c:ptCount val="4"/>
                <c:pt idx="0">
                  <c:v>41.3</c:v>
                </c:pt>
                <c:pt idx="1">
                  <c:v>39.9</c:v>
                </c:pt>
                <c:pt idx="2">
                  <c:v>25.3</c:v>
                </c:pt>
                <c:pt idx="3">
                  <c:v>30.4</c:v>
                </c:pt>
              </c:numCache>
            </c:numRef>
          </c:val>
          <c:extLst xmlns:c16r2="http://schemas.microsoft.com/office/drawing/2015/06/chart">
            <c:ext xmlns:c16="http://schemas.microsoft.com/office/drawing/2014/chart" uri="{C3380CC4-5D6E-409C-BE32-E72D297353CC}">
              <c16:uniqueId val="{00000000-DC51-436F-87A0-C6E3C7F4D14F}"/>
            </c:ext>
          </c:extLst>
        </c:ser>
        <c:ser>
          <c:idx val="1"/>
          <c:order val="1"/>
          <c:tx>
            <c:strRef>
              <c:f>'[HUES 2017 changes for final report.xlsx]Sheet5'!$A$10</c:f>
              <c:strCache>
                <c:ptCount val="1"/>
                <c:pt idx="0">
                  <c:v>Cardiovascular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2007.0</c:v>
                </c:pt>
                <c:pt idx="1">
                  <c:v>2010.0</c:v>
                </c:pt>
                <c:pt idx="2">
                  <c:v>2014.0</c:v>
                </c:pt>
                <c:pt idx="3">
                  <c:v>2017.0</c:v>
                </c:pt>
              </c:numCache>
            </c:numRef>
          </c:cat>
          <c:val>
            <c:numRef>
              <c:f>'[HUES 2017 changes for final report.xlsx]Sheet5'!$B$10:$E$10</c:f>
              <c:numCache>
                <c:formatCode>General</c:formatCode>
                <c:ptCount val="4"/>
                <c:pt idx="0">
                  <c:v>16.2</c:v>
                </c:pt>
                <c:pt idx="1">
                  <c:v>14.2</c:v>
                </c:pt>
                <c:pt idx="2">
                  <c:v>13.6</c:v>
                </c:pt>
                <c:pt idx="3">
                  <c:v>13.6</c:v>
                </c:pt>
              </c:numCache>
            </c:numRef>
          </c:val>
          <c:extLst xmlns:c16r2="http://schemas.microsoft.com/office/drawing/2015/06/chart">
            <c:ext xmlns:c16="http://schemas.microsoft.com/office/drawing/2014/chart" uri="{C3380CC4-5D6E-409C-BE32-E72D297353CC}">
              <c16:uniqueId val="{00000001-DC51-436F-87A0-C6E3C7F4D14F}"/>
            </c:ext>
          </c:extLst>
        </c:ser>
        <c:ser>
          <c:idx val="2"/>
          <c:order val="2"/>
          <c:tx>
            <c:strRef>
              <c:f>'[HUES 2017 changes for final report.xlsx]Sheet5'!$A$11</c:f>
              <c:strCache>
                <c:ptCount val="1"/>
                <c:pt idx="0">
                  <c:v>Dental Care (Curative)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2007.0</c:v>
                </c:pt>
                <c:pt idx="1">
                  <c:v>2010.0</c:v>
                </c:pt>
                <c:pt idx="2">
                  <c:v>2014.0</c:v>
                </c:pt>
                <c:pt idx="3">
                  <c:v>2017.0</c:v>
                </c:pt>
              </c:numCache>
            </c:numRef>
          </c:cat>
          <c:val>
            <c:numRef>
              <c:f>'[HUES 2017 changes for final report.xlsx]Sheet5'!$B$11:$E$11</c:f>
              <c:numCache>
                <c:formatCode>General</c:formatCode>
                <c:ptCount val="4"/>
                <c:pt idx="0">
                  <c:v>7.5</c:v>
                </c:pt>
                <c:pt idx="1">
                  <c:v>6.4</c:v>
                </c:pt>
                <c:pt idx="2">
                  <c:v>8.3</c:v>
                </c:pt>
                <c:pt idx="3">
                  <c:v>10.8</c:v>
                </c:pt>
              </c:numCache>
            </c:numRef>
          </c:val>
          <c:extLst xmlns:c16r2="http://schemas.microsoft.com/office/drawing/2015/06/chart">
            <c:ext xmlns:c16="http://schemas.microsoft.com/office/drawing/2014/chart" uri="{C3380CC4-5D6E-409C-BE32-E72D297353CC}">
              <c16:uniqueId val="{00000002-DC51-436F-87A0-C6E3C7F4D14F}"/>
            </c:ext>
          </c:extLst>
        </c:ser>
        <c:ser>
          <c:idx val="3"/>
          <c:order val="3"/>
          <c:tx>
            <c:strRef>
              <c:f>'[HUES 2017 changes for final report.xlsx]Sheet5'!$A$12</c:f>
              <c:strCache>
                <c:ptCount val="1"/>
                <c:pt idx="0">
                  <c:v>Neurological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2007.0</c:v>
                </c:pt>
                <c:pt idx="1">
                  <c:v>2010.0</c:v>
                </c:pt>
                <c:pt idx="2">
                  <c:v>2014.0</c:v>
                </c:pt>
                <c:pt idx="3">
                  <c:v>2017.0</c:v>
                </c:pt>
              </c:numCache>
            </c:numRef>
          </c:cat>
          <c:val>
            <c:numRef>
              <c:f>'[HUES 2017 changes for final report.xlsx]Sheet5'!$B$12:$E$12</c:f>
              <c:numCache>
                <c:formatCode>General</c:formatCode>
                <c:ptCount val="4"/>
                <c:pt idx="0">
                  <c:v>4.9</c:v>
                </c:pt>
                <c:pt idx="1">
                  <c:v>7.1</c:v>
                </c:pt>
                <c:pt idx="2">
                  <c:v>8.1</c:v>
                </c:pt>
                <c:pt idx="3">
                  <c:v>8.6</c:v>
                </c:pt>
              </c:numCache>
            </c:numRef>
          </c:val>
          <c:extLst xmlns:c16r2="http://schemas.microsoft.com/office/drawing/2015/06/chart">
            <c:ext xmlns:c16="http://schemas.microsoft.com/office/drawing/2014/chart" uri="{C3380CC4-5D6E-409C-BE32-E72D297353CC}">
              <c16:uniqueId val="{00000003-DC51-436F-87A0-C6E3C7F4D14F}"/>
            </c:ext>
          </c:extLst>
        </c:ser>
        <c:ser>
          <c:idx val="4"/>
          <c:order val="4"/>
          <c:tx>
            <c:strRef>
              <c:f>'[HUES 2017 changes for final report.xlsx]Sheet5'!$A$13</c:f>
              <c:strCache>
                <c:ptCount val="1"/>
                <c:pt idx="0">
                  <c:v>Abdominal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2007.0</c:v>
                </c:pt>
                <c:pt idx="1">
                  <c:v>2010.0</c:v>
                </c:pt>
                <c:pt idx="2">
                  <c:v>2014.0</c:v>
                </c:pt>
                <c:pt idx="3">
                  <c:v>2017.0</c:v>
                </c:pt>
              </c:numCache>
            </c:numRef>
          </c:cat>
          <c:val>
            <c:numRef>
              <c:f>'[HUES 2017 changes for final report.xlsx]Sheet5'!$B$13:$E$13</c:f>
              <c:numCache>
                <c:formatCode>General</c:formatCode>
                <c:ptCount val="4"/>
                <c:pt idx="0">
                  <c:v>5.9</c:v>
                </c:pt>
                <c:pt idx="1">
                  <c:v>6.7</c:v>
                </c:pt>
                <c:pt idx="2">
                  <c:v>9.9</c:v>
                </c:pt>
                <c:pt idx="3">
                  <c:v>7.3</c:v>
                </c:pt>
              </c:numCache>
            </c:numRef>
          </c:val>
          <c:extLst xmlns:c16r2="http://schemas.microsoft.com/office/drawing/2015/06/chart">
            <c:ext xmlns:c16="http://schemas.microsoft.com/office/drawing/2014/chart" uri="{C3380CC4-5D6E-409C-BE32-E72D297353CC}">
              <c16:uniqueId val="{00000004-DC51-436F-87A0-C6E3C7F4D14F}"/>
            </c:ext>
          </c:extLst>
        </c:ser>
        <c:dLbls>
          <c:dLblPos val="outEnd"/>
          <c:showLegendKey val="0"/>
          <c:showVal val="1"/>
          <c:showCatName val="0"/>
          <c:showSerName val="0"/>
          <c:showPercent val="0"/>
          <c:showBubbleSize val="0"/>
        </c:dLbls>
        <c:gapWidth val="219"/>
        <c:overlap val="-27"/>
        <c:axId val="1114172544"/>
        <c:axId val="1153149968"/>
      </c:barChart>
      <c:catAx>
        <c:axId val="111417254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HUES Survey Round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53149968"/>
        <c:crosses val="autoZero"/>
        <c:auto val="1"/>
        <c:lblAlgn val="ctr"/>
        <c:lblOffset val="100"/>
        <c:noMultiLvlLbl val="0"/>
      </c:catAx>
      <c:valAx>
        <c:axId val="115314996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Share of the population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14172544"/>
        <c:crosses val="autoZero"/>
        <c:crossBetween val="between"/>
        <c:maj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8065527825971"/>
          <c:y val="0.0358744355643205"/>
          <c:w val="0.907831865296499"/>
          <c:h val="0.675130802624766"/>
        </c:manualLayout>
      </c:layout>
      <c:barChart>
        <c:barDir val="col"/>
        <c:grouping val="stacked"/>
        <c:varyColors val="0"/>
        <c:ser>
          <c:idx val="0"/>
          <c:order val="0"/>
          <c:tx>
            <c:strRef>
              <c:f>'t3.2'!$H$4</c:f>
              <c:strCache>
                <c:ptCount val="1"/>
                <c:pt idx="0">
                  <c:v>Recurrent expenditure for chronic conditions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2007.0</c:v>
                </c:pt>
                <c:pt idx="1">
                  <c:v>2010.0</c:v>
                </c:pt>
                <c:pt idx="2">
                  <c:v>2014.0</c:v>
                </c:pt>
                <c:pt idx="3">
                  <c:v>2017.0</c:v>
                </c:pt>
              </c:numCache>
            </c:numRef>
          </c:cat>
          <c:val>
            <c:numRef>
              <c:f>'t3.2'!$I$4:$L$4</c:f>
              <c:numCache>
                <c:formatCode>0</c:formatCode>
                <c:ptCount val="4"/>
                <c:pt idx="0">
                  <c:v>74.704</c:v>
                </c:pt>
                <c:pt idx="1">
                  <c:v>123.385</c:v>
                </c:pt>
                <c:pt idx="2">
                  <c:v>105.009</c:v>
                </c:pt>
                <c:pt idx="3">
                  <c:v>227.6</c:v>
                </c:pt>
              </c:numCache>
            </c:numRef>
          </c:val>
          <c:extLst xmlns:c16r2="http://schemas.microsoft.com/office/drawing/2015/06/chart">
            <c:ext xmlns:c16="http://schemas.microsoft.com/office/drawing/2014/chart" uri="{C3380CC4-5D6E-409C-BE32-E72D297353CC}">
              <c16:uniqueId val="{00000000-3EF1-4984-918F-7852F8F2C094}"/>
            </c:ext>
          </c:extLst>
        </c:ser>
        <c:ser>
          <c:idx val="1"/>
          <c:order val="1"/>
          <c:tx>
            <c:strRef>
              <c:f>'t3.2'!$H$5</c:f>
              <c:strCache>
                <c:ptCount val="1"/>
                <c:pt idx="0">
                  <c:v>Expenditure for outpatient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2007.0</c:v>
                </c:pt>
                <c:pt idx="1">
                  <c:v>2010.0</c:v>
                </c:pt>
                <c:pt idx="2">
                  <c:v>2014.0</c:v>
                </c:pt>
                <c:pt idx="3">
                  <c:v>2017.0</c:v>
                </c:pt>
              </c:numCache>
            </c:numRef>
          </c:cat>
          <c:val>
            <c:numRef>
              <c:f>'t3.2'!$I$5:$L$5</c:f>
              <c:numCache>
                <c:formatCode>0</c:formatCode>
                <c:ptCount val="4"/>
                <c:pt idx="0">
                  <c:v>103.578</c:v>
                </c:pt>
                <c:pt idx="1">
                  <c:v>135.129</c:v>
                </c:pt>
                <c:pt idx="2">
                  <c:v>96.926</c:v>
                </c:pt>
                <c:pt idx="3">
                  <c:v>144.9</c:v>
                </c:pt>
              </c:numCache>
            </c:numRef>
          </c:val>
          <c:extLst xmlns:c16r2="http://schemas.microsoft.com/office/drawing/2015/06/chart">
            <c:ext xmlns:c16="http://schemas.microsoft.com/office/drawing/2014/chart" uri="{C3380CC4-5D6E-409C-BE32-E72D297353CC}">
              <c16:uniqueId val="{00000001-3EF1-4984-918F-7852F8F2C094}"/>
            </c:ext>
          </c:extLst>
        </c:ser>
        <c:ser>
          <c:idx val="2"/>
          <c:order val="2"/>
          <c:tx>
            <c:strRef>
              <c:f>'t3.2'!$H$6</c:f>
              <c:strCache>
                <c:ptCount val="1"/>
                <c:pt idx="0">
                  <c:v>Expenditure for inpatient 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2007.0</c:v>
                </c:pt>
                <c:pt idx="1">
                  <c:v>2010.0</c:v>
                </c:pt>
                <c:pt idx="2">
                  <c:v>2014.0</c:v>
                </c:pt>
                <c:pt idx="3">
                  <c:v>2017.0</c:v>
                </c:pt>
              </c:numCache>
            </c:numRef>
          </c:cat>
          <c:val>
            <c:numRef>
              <c:f>'t3.2'!$I$6:$L$6</c:f>
              <c:numCache>
                <c:formatCode>0</c:formatCode>
                <c:ptCount val="4"/>
                <c:pt idx="0">
                  <c:v>22.928</c:v>
                </c:pt>
                <c:pt idx="1">
                  <c:v>48.202</c:v>
                </c:pt>
                <c:pt idx="2">
                  <c:v>28.659</c:v>
                </c:pt>
                <c:pt idx="3">
                  <c:v>69.1</c:v>
                </c:pt>
              </c:numCache>
            </c:numRef>
          </c:val>
          <c:extLst xmlns:c16r2="http://schemas.microsoft.com/office/drawing/2015/06/chart">
            <c:ext xmlns:c16="http://schemas.microsoft.com/office/drawing/2014/chart" uri="{C3380CC4-5D6E-409C-BE32-E72D297353CC}">
              <c16:uniqueId val="{00000002-3EF1-4984-918F-7852F8F2C094}"/>
            </c:ext>
          </c:extLst>
        </c:ser>
        <c:ser>
          <c:idx val="3"/>
          <c:order val="3"/>
          <c:tx>
            <c:strRef>
              <c:f>'t3.2'!$H$7</c:f>
              <c:strCache>
                <c:ptCount val="1"/>
                <c:pt idx="0">
                  <c:v>Expenditure for self-treatment</c:v>
                </c:pt>
              </c:strCache>
            </c:strRef>
          </c:tx>
          <c:spPr>
            <a:solidFill>
              <a:schemeClr val="accent4"/>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2007.0</c:v>
                </c:pt>
                <c:pt idx="1">
                  <c:v>2010.0</c:v>
                </c:pt>
                <c:pt idx="2">
                  <c:v>2014.0</c:v>
                </c:pt>
                <c:pt idx="3">
                  <c:v>2017.0</c:v>
                </c:pt>
              </c:numCache>
            </c:numRef>
          </c:cat>
          <c:val>
            <c:numRef>
              <c:f>'t3.2'!$I$7:$L$7</c:f>
              <c:numCache>
                <c:formatCode>0</c:formatCode>
                <c:ptCount val="4"/>
                <c:pt idx="0">
                  <c:v>11.03</c:v>
                </c:pt>
                <c:pt idx="1">
                  <c:v>12.466</c:v>
                </c:pt>
                <c:pt idx="2">
                  <c:v>7.618999999999985</c:v>
                </c:pt>
                <c:pt idx="3">
                  <c:v>6.9</c:v>
                </c:pt>
              </c:numCache>
            </c:numRef>
          </c:val>
          <c:extLst xmlns:c16r2="http://schemas.microsoft.com/office/drawing/2015/06/chart">
            <c:ext xmlns:c16="http://schemas.microsoft.com/office/drawing/2014/chart" uri="{C3380CC4-5D6E-409C-BE32-E72D297353CC}">
              <c16:uniqueId val="{00000003-3EF1-4984-918F-7852F8F2C094}"/>
            </c:ext>
          </c:extLst>
        </c:ser>
        <c:dLbls>
          <c:dLblPos val="ctr"/>
          <c:showLegendKey val="0"/>
          <c:showVal val="1"/>
          <c:showCatName val="0"/>
          <c:showSerName val="0"/>
          <c:showPercent val="0"/>
          <c:showBubbleSize val="0"/>
        </c:dLbls>
        <c:gapWidth val="150"/>
        <c:overlap val="100"/>
        <c:axId val="1154697552"/>
        <c:axId val="1154932768"/>
      </c:barChart>
      <c:catAx>
        <c:axId val="115469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932768"/>
        <c:crosses val="autoZero"/>
        <c:auto val="1"/>
        <c:lblAlgn val="ctr"/>
        <c:lblOffset val="100"/>
        <c:noMultiLvlLbl val="0"/>
      </c:catAx>
      <c:valAx>
        <c:axId val="11549327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Out-of-pocket</a:t>
                </a:r>
                <a:r>
                  <a:rPr lang="en-US" baseline="0"/>
                  <a:t> spending (GEL)</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9755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effectLst>
                  <a:reflection stA="45000" endPos="12000" dist="50800" dir="5400000" sy="-100000" algn="bl" rotWithShape="0"/>
                </a:effectLst>
                <a:latin typeface="+mn-lt"/>
                <a:ea typeface="+mn-ea"/>
                <a:cs typeface="+mn-cs"/>
              </a:defRPr>
            </a:pPr>
            <a:endParaRPr lang="en-US"/>
          </a:p>
        </c:txPr>
      </c:legendEntry>
      <c:layout>
        <c:manualLayout>
          <c:xMode val="edge"/>
          <c:yMode val="edge"/>
          <c:x val="0.0"/>
          <c:y val="0.812235029485049"/>
          <c:w val="0.981969393656302"/>
          <c:h val="0.1765445943570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5/27/19</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5/27/19</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smtClean="0">
                <a:solidFill>
                  <a:schemeClr val="tx2"/>
                </a:solidFill>
              </a:rPr>
              <a:t>Georgian WAAW took place from 13 to17 of November and conducted activities across the country </a:t>
            </a:r>
          </a:p>
          <a:p>
            <a:pPr>
              <a:buFont typeface="Wingdings" panose="05000000000000000000" pitchFamily="2" charset="2"/>
              <a:buChar char="v"/>
            </a:pPr>
            <a:r>
              <a:rPr lang="en-US" sz="1200" dirty="0" smtClean="0">
                <a:solidFill>
                  <a:schemeClr val="tx2"/>
                </a:solidFill>
              </a:rPr>
              <a:t>World Antibiotic Awareness Week 2017 aims to increase awareness of global antibiotic resistance and to encourage best practices among the general public, health workers and policy makers to avoid the further emergence and spread of antibiotic resistance</a:t>
            </a:r>
          </a:p>
          <a:p>
            <a:pPr>
              <a:buFont typeface="Wingdings" panose="05000000000000000000" pitchFamily="2" charset="2"/>
              <a:buChar char="v"/>
            </a:pPr>
            <a:r>
              <a:rPr lang="en-US" sz="1200" dirty="0" smtClean="0">
                <a:solidFill>
                  <a:schemeClr val="tx2"/>
                </a:solidFill>
              </a:rPr>
              <a:t>NCDC conducted survey among general population in Tbilisi, Kutaisi and Batumi to learn knowledge of general population about antibiotics and their usage by WHO developed questionnaire</a:t>
            </a:r>
          </a:p>
          <a:p>
            <a:pPr>
              <a:buFont typeface="Wingdings" panose="05000000000000000000" pitchFamily="2" charset="2"/>
              <a:buChar char="v"/>
            </a:pPr>
            <a:r>
              <a:rPr lang="en-US" sz="1200" dirty="0" smtClean="0">
                <a:solidFill>
                  <a:schemeClr val="tx2"/>
                </a:solidFill>
              </a:rPr>
              <a:t>Posters, pens and bags with WAAW Logo, information brochures, </a:t>
            </a:r>
            <a:r>
              <a:rPr lang="en-US" sz="1200" dirty="0" err="1" smtClean="0">
                <a:solidFill>
                  <a:schemeClr val="tx2"/>
                </a:solidFill>
              </a:rPr>
              <a:t>PoP</a:t>
            </a:r>
            <a:r>
              <a:rPr lang="en-US" sz="1200" dirty="0" smtClean="0">
                <a:solidFill>
                  <a:schemeClr val="tx2"/>
                </a:solidFill>
              </a:rPr>
              <a:t> Georgia Report was prepared and distributed among the audience. </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131967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WHO latest available data, the average number of out-patient encounters in the European Region is about </a:t>
            </a:r>
            <a:r>
              <a:rPr lang="ka-GE" sz="1200" kern="1200" dirty="0" smtClean="0">
                <a:solidFill>
                  <a:schemeClr val="tx1"/>
                </a:solidFill>
                <a:effectLst/>
                <a:latin typeface="+mn-lt"/>
                <a:ea typeface="+mn-ea"/>
                <a:cs typeface="+mn-cs"/>
              </a:rPr>
              <a:t>7.2</a:t>
            </a:r>
            <a:r>
              <a:rPr lang="en-US" sz="1200" kern="1200" dirty="0" smtClean="0">
                <a:solidFill>
                  <a:schemeClr val="tx1"/>
                </a:solidFill>
                <a:effectLst/>
                <a:latin typeface="+mn-lt"/>
                <a:ea typeface="+mn-ea"/>
                <a:cs typeface="+mn-cs"/>
              </a:rPr>
              <a:t> per capita. In Georgia, last 2 decades, this indicator did not exceed 2.2. In the frame of the UHC program the numbers of out- and in-patient encounters continued to grow due to increased accessibility of healthcare services. In 2017, the number of contacts with out-patient facilities per capita reached 3.5. </a:t>
            </a:r>
            <a:endParaRPr lang="ka-G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13988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survey conducted by the World Bank, WHO and the USAID, the main achievements of the Universal Healthcare Program are: increased accessibility to the medical services; increased utilization of the medical services; reduced financial barriers and increased coverage.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2"/>
                </a:solidFill>
              </a:rPr>
              <a:t>PHC institutions in Georgia in 86% are private and in many situations government meet resistance from private sector regarding new regulations and law enforcement measures</a:t>
            </a:r>
            <a:endParaRPr lang="ka-GE"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47148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distribution of acute conditions has not changed substantially since 2014. Respiratory diseases are the most common acute illness, with 30.4 percent of the population reporting occurrence of respiratory disease in 2017</a:t>
            </a:r>
            <a:r>
              <a:rPr lang="en-US" dirty="0" smtClean="0">
                <a:effectLst/>
              </a:rPr>
              <a:t> </a:t>
            </a:r>
            <a:r>
              <a:rPr lang="ka-GE" dirty="0" smtClean="0">
                <a:effectLst/>
              </a:rPr>
              <a:t>.</a:t>
            </a:r>
          </a:p>
          <a:p>
            <a:endParaRPr lang="ka-GE"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Another possible explanation for the high consumption in 2017 is failure to adequately account for exports of locally produced products. The reported high levels of consumption of medicines in the sulphonamide and trimethoprim group lends some support for this explanation. Estimates of consumption of J01E </a:t>
            </a:r>
            <a:r>
              <a:rPr lang="en-GB" sz="1200" kern="1200" dirty="0" err="1" smtClean="0">
                <a:solidFill>
                  <a:schemeClr val="tx1"/>
                </a:solidFill>
                <a:effectLst/>
                <a:latin typeface="+mn-lt"/>
                <a:ea typeface="+mn-ea"/>
                <a:cs typeface="+mn-cs"/>
              </a:rPr>
              <a:t>antibacterials</a:t>
            </a:r>
            <a:r>
              <a:rPr lang="en-GB" sz="1200" kern="1200" dirty="0" smtClean="0">
                <a:solidFill>
                  <a:schemeClr val="tx1"/>
                </a:solidFill>
                <a:effectLst/>
                <a:latin typeface="+mn-lt"/>
                <a:ea typeface="+mn-ea"/>
                <a:cs typeface="+mn-cs"/>
              </a:rPr>
              <a:t> increased from 0.3 DID in 2014 to 6.7 DID, 9.8 DID and 6.8 DID in the following years 2015-2017 (Table 9.1). The agent trimethoprim was most consumed oral antibacterial in 2017 (Table 9.4), with 6.74 DID and representing 27.5% of total oral consumption. Given that trimethoprim is used primarily to treat urinary tract infections, this level of local consumption of trimethoprim seems improbable.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183909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ka-GE" dirty="0" smtClean="0">
                <a:solidFill>
                  <a:schemeClr val="tx2"/>
                </a:solidFill>
              </a:rPr>
              <a:t>During the realization of medicines subjected to millions of rec</a:t>
            </a:r>
            <a:r>
              <a:rPr lang="en-US" dirty="0" err="1" smtClean="0">
                <a:solidFill>
                  <a:schemeClr val="tx2"/>
                </a:solidFill>
              </a:rPr>
              <a:t>ipes</a:t>
            </a:r>
            <a:r>
              <a:rPr lang="ka-GE" dirty="0" smtClean="0">
                <a:solidFill>
                  <a:schemeClr val="tx2"/>
                </a:solidFill>
              </a:rPr>
              <a:t>, a strong leverage of supervision is electronic health</a:t>
            </a:r>
            <a:r>
              <a:rPr lang="en-US" dirty="0" smtClean="0">
                <a:solidFill>
                  <a:schemeClr val="tx2"/>
                </a:solidFill>
              </a:rPr>
              <a:t>, which:</a:t>
            </a:r>
          </a:p>
          <a:p>
            <a:pPr marL="0" indent="0">
              <a:buNone/>
            </a:pPr>
            <a:endParaRPr lang="en-US" b="0" dirty="0" smtClean="0">
              <a:solidFill>
                <a:schemeClr val="tx2"/>
              </a:solidFill>
            </a:endParaRPr>
          </a:p>
          <a:p>
            <a:r>
              <a:rPr lang="en-US" b="0" dirty="0" smtClean="0">
                <a:solidFill>
                  <a:schemeClr val="tx2"/>
                </a:solidFill>
              </a:rPr>
              <a:t>F</a:t>
            </a:r>
            <a:r>
              <a:rPr lang="ka-GE" b="0" dirty="0" smtClean="0">
                <a:solidFill>
                  <a:schemeClr val="tx2"/>
                </a:solidFill>
              </a:rPr>
              <a:t>acilitate/simplify the procedure for preserving the prescriptions of the medical and pharmaceutical sector, saves time, minimizes the risks of access to technical errors in the subscription, thus raising their motivation to avoid the use of the recipe</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Reduces the cost of the paperwork for the holders of medical institutions and saving time, increases the bandwidth - reduce patient queues</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The electronic recipe is comfortable for the patient with chronic illness and causes its satisfaction, it may not be necessary to visit a physician to continue his/her recipe, which saves his time and financial resources</a:t>
            </a:r>
            <a:endParaRPr lang="en-US"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20322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ka-GE" dirty="0" smtClean="0">
                <a:solidFill>
                  <a:srgbClr val="FF0000"/>
                </a:solidFill>
              </a:rPr>
              <a:t>S</a:t>
            </a:r>
            <a:r>
              <a:rPr lang="en-US" dirty="0" err="1" smtClean="0">
                <a:solidFill>
                  <a:srgbClr val="FF0000"/>
                </a:solidFill>
              </a:rPr>
              <a:t>ituational</a:t>
            </a:r>
            <a:r>
              <a:rPr lang="en-US" dirty="0" smtClean="0">
                <a:solidFill>
                  <a:srgbClr val="FF0000"/>
                </a:solidFill>
              </a:rPr>
              <a:t> analysis</a:t>
            </a:r>
            <a:r>
              <a:rPr lang="ka-GE" dirty="0" smtClean="0">
                <a:solidFill>
                  <a:srgbClr val="FF0000"/>
                </a:solidFill>
              </a:rPr>
              <a:t> and c</a:t>
            </a:r>
            <a:r>
              <a:rPr lang="en-US" dirty="0" err="1" smtClean="0">
                <a:solidFill>
                  <a:srgbClr val="FF0000"/>
                </a:solidFill>
              </a:rPr>
              <a:t>onsultations</a:t>
            </a:r>
            <a:r>
              <a:rPr lang="en-US" dirty="0" smtClean="0">
                <a:solidFill>
                  <a:srgbClr val="FF0000"/>
                </a:solidFill>
              </a:rPr>
              <a:t> with stakeholders</a:t>
            </a:r>
            <a:r>
              <a:rPr lang="ka-GE" dirty="0" smtClean="0">
                <a:solidFill>
                  <a:srgbClr val="FF0000"/>
                </a:solidFill>
              </a:rPr>
              <a:t> </a:t>
            </a:r>
            <a:r>
              <a:rPr lang="en-US" dirty="0" smtClean="0">
                <a:solidFill>
                  <a:srgbClr val="FF0000"/>
                </a:solidFill>
              </a:rPr>
              <a:t>has showed</a:t>
            </a:r>
            <a:r>
              <a:rPr lang="ka-GE" dirty="0" smtClean="0">
                <a:solidFill>
                  <a:srgbClr val="FF0000"/>
                </a:solidFill>
              </a:rPr>
              <a:t> -  </a:t>
            </a:r>
          </a:p>
          <a:p>
            <a:pPr marL="0" indent="0">
              <a:buNone/>
            </a:pPr>
            <a:endParaRPr lang="ka-GE" sz="1200" dirty="0" smtClean="0">
              <a:solidFill>
                <a:srgbClr val="FF0000"/>
              </a:solidFill>
            </a:endParaRPr>
          </a:p>
          <a:p>
            <a:pPr marL="0" indent="0">
              <a:buNone/>
            </a:pPr>
            <a:r>
              <a:rPr lang="en-US" sz="1200" dirty="0" smtClean="0">
                <a:solidFill>
                  <a:schemeClr val="tx2"/>
                </a:solidFill>
              </a:rPr>
              <a:t>The obstacles</a:t>
            </a:r>
            <a:r>
              <a:rPr lang="ka-GE" sz="1200" dirty="0" smtClean="0">
                <a:solidFill>
                  <a:schemeClr val="tx2"/>
                </a:solidFill>
              </a:rPr>
              <a:t>,</a:t>
            </a:r>
            <a:r>
              <a:rPr lang="en-US" sz="1200" dirty="0" smtClean="0">
                <a:solidFill>
                  <a:schemeClr val="tx2"/>
                </a:solidFill>
              </a:rPr>
              <a:t> that were recognized in the area of </a:t>
            </a:r>
            <a:br>
              <a:rPr lang="en-US" sz="1200" dirty="0" smtClean="0">
                <a:solidFill>
                  <a:schemeClr val="tx2"/>
                </a:solidFill>
              </a:rPr>
            </a:br>
            <a:r>
              <a:rPr lang="en-US" sz="1200" dirty="0" smtClean="0">
                <a:solidFill>
                  <a:schemeClr val="tx2"/>
                </a:solidFill>
              </a:rPr>
              <a:t>medical services</a:t>
            </a:r>
            <a:r>
              <a:rPr lang="ka-GE" sz="1200" dirty="0" smtClean="0">
                <a:solidFill>
                  <a:schemeClr val="tx2"/>
                </a:solidFill>
              </a:rPr>
              <a:t>:</a:t>
            </a:r>
            <a:endParaRPr lang="ka-GE" sz="1200" b="0" dirty="0" smtClean="0">
              <a:solidFill>
                <a:schemeClr val="tx2"/>
              </a:solidFill>
            </a:endParaRPr>
          </a:p>
          <a:p>
            <a:r>
              <a:rPr lang="en-US" sz="1200" b="0" dirty="0" smtClean="0">
                <a:solidFill>
                  <a:schemeClr val="tx2"/>
                </a:solidFill>
              </a:rPr>
              <a:t>The absence of the ability to correctly subscribe</a:t>
            </a:r>
          </a:p>
          <a:p>
            <a:r>
              <a:rPr lang="en-US" sz="1200" b="0" dirty="0" smtClean="0">
                <a:solidFill>
                  <a:schemeClr val="tx2"/>
                </a:solidFill>
              </a:rPr>
              <a:t>L</a:t>
            </a:r>
            <a:r>
              <a:rPr lang="ka-GE" sz="1200" b="0" dirty="0" smtClean="0">
                <a:solidFill>
                  <a:schemeClr val="tx2"/>
                </a:solidFill>
              </a:rPr>
              <a:t>ack of computer skills </a:t>
            </a:r>
            <a:r>
              <a:rPr lang="en-US" sz="1200" b="0" dirty="0" smtClean="0">
                <a:solidFill>
                  <a:schemeClr val="tx2"/>
                </a:solidFill>
              </a:rPr>
              <a:t>in</a:t>
            </a:r>
            <a:r>
              <a:rPr lang="ka-GE" sz="1200" b="0" dirty="0" smtClean="0">
                <a:solidFill>
                  <a:schemeClr val="tx2"/>
                </a:solidFill>
              </a:rPr>
              <a:t> medical personnel and  lack of personal computers</a:t>
            </a:r>
            <a:endParaRPr lang="en-US" sz="1200" b="0" dirty="0" smtClean="0">
              <a:solidFill>
                <a:schemeClr val="tx2"/>
              </a:solidFill>
            </a:endParaRPr>
          </a:p>
          <a:p>
            <a:r>
              <a:rPr lang="ka-GE" sz="1200" b="0" dirty="0" smtClean="0">
                <a:solidFill>
                  <a:schemeClr val="tx2"/>
                </a:solidFill>
              </a:rPr>
              <a:t>Resistance regarding supply of paper forms for recipe </a:t>
            </a:r>
          </a:p>
          <a:p>
            <a:r>
              <a:rPr lang="ka-GE" sz="1200" b="0" dirty="0" smtClean="0">
                <a:solidFill>
                  <a:schemeClr val="tx2"/>
                </a:solidFill>
              </a:rPr>
              <a:t>Patients' lines </a:t>
            </a:r>
          </a:p>
          <a:p>
            <a:r>
              <a:rPr lang="ka-GE" sz="1200" b="0" dirty="0" smtClean="0">
                <a:solidFill>
                  <a:schemeClr val="tx2"/>
                </a:solidFill>
              </a:rPr>
              <a:t>Access to a doctor in non-working hours</a:t>
            </a:r>
            <a:endParaRPr lang="en-US" sz="1200"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182998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8576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30255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err="1" smtClean="0">
                <a:solidFill>
                  <a:schemeClr val="accent2"/>
                </a:solidFill>
                <a:latin typeface="Sylfaen" panose="010A0502050306030303" pitchFamily="18" charset="0"/>
              </a:rPr>
              <a:t>Obj</a:t>
            </a:r>
            <a:r>
              <a:rPr lang="ka-GE" altLang="en-US" sz="1200" dirty="0" smtClean="0">
                <a:solidFill>
                  <a:schemeClr val="accent2"/>
                </a:solidFill>
                <a:latin typeface="Sylfaen" panose="010A0502050306030303" pitchFamily="18" charset="0"/>
              </a:rPr>
              <a:t> </a:t>
            </a:r>
            <a:r>
              <a:rPr lang="en-US" altLang="en-US" sz="1200" dirty="0" err="1" smtClean="0">
                <a:solidFill>
                  <a:schemeClr val="accent2"/>
                </a:solidFill>
                <a:latin typeface="Sylfaen" panose="010A0502050306030303" pitchFamily="18" charset="0"/>
              </a:rPr>
              <a:t>ectives</a:t>
            </a:r>
            <a:r>
              <a:rPr lang="en-US" altLang="en-US" sz="1200" dirty="0" smtClean="0">
                <a:solidFill>
                  <a:schemeClr val="accent2"/>
                </a:solidFill>
                <a:latin typeface="Sylfaen" panose="010A0502050306030303" pitchFamily="18" charset="0"/>
              </a:rPr>
              <a:t> of National Strategy Against Antimicrobial Resistance</a:t>
            </a:r>
            <a:endParaRPr lang="ka-GE" altLang="en-US" sz="1200" dirty="0" smtClean="0">
              <a:solidFill>
                <a:schemeClr val="accent2"/>
              </a:solidFill>
              <a:latin typeface="Sylfaen" panose="010A0502050306030303" pitchFamily="18" charset="0"/>
            </a:endParaRPr>
          </a:p>
          <a:p>
            <a:endParaRPr lang="ka-GE" sz="1200" dirty="0" smtClean="0">
              <a:solidFill>
                <a:schemeClr val="accent2"/>
              </a:solidFill>
              <a:latin typeface="Sylfaen" panose="010A0502050306030303" pitchFamily="18" charset="0"/>
            </a:endParaRP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Establishing and maintaining of coordination and surveillance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 Surveillance on antibiotic consumption</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Surveillance on antimicrobial resistance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infection prevention and control</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microbiology laboratory capacities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Support rational use of antibiotics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Increase of knowledge and awareness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Study and limit use of antibiotics in food industry</a:t>
            </a:r>
            <a:endParaRPr lang="ka-GE" altLang="en-US" sz="1200" b="1" dirty="0" smtClean="0">
              <a:solidFill>
                <a:schemeClr val="tx2">
                  <a:lumMod val="75000"/>
                </a:schemeClr>
              </a:solidFill>
              <a:latin typeface="Sylfaen" panose="010A0502050306030303"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9</a:t>
            </a:fld>
            <a:endParaRPr lang="en-US"/>
          </a:p>
        </p:txBody>
      </p:sp>
    </p:spTree>
    <p:extLst>
      <p:ext uri="{BB962C8B-B14F-4D97-AF65-F5344CB8AC3E}">
        <p14:creationId xmlns:p14="http://schemas.microsoft.com/office/powerpoint/2010/main" val="20737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5/27/19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5/27/19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5/27/19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5/27/19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5/27/19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5/27/19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5/27/19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5/27/19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5/27/19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5/27/19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5/27/19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5/27/19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5/27/19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5/27/19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676400"/>
            <a:ext cx="5562600" cy="1828800"/>
          </a:xfrm>
        </p:spPr>
        <p:txBody>
          <a:bodyPr/>
          <a:lstStyle/>
          <a:p>
            <a:r>
              <a:rPr lang="en-US" sz="4800" b="1" dirty="0" smtClean="0"/>
              <a:t/>
            </a:r>
            <a:br>
              <a:rPr lang="en-US" sz="4800" b="1" dirty="0" smtClean="0"/>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r>
              <a:rPr lang="ru-RU" altLang="en-US" sz="3600" b="1" dirty="0">
                <a:solidFill>
                  <a:srgbClr val="002060"/>
                </a:solidFill>
                <a:latin typeface="Arial" charset="0"/>
              </a:rPr>
              <a:t> </a:t>
            </a:r>
            <a:r>
              <a:rPr lang="ka-GE" altLang="en-US" sz="3600" b="1" dirty="0" smtClean="0">
                <a:solidFill>
                  <a:srgbClr val="002060"/>
                </a:solidFill>
                <a:latin typeface="Arial" charset="0"/>
              </a:rPr>
              <a:t>U</a:t>
            </a:r>
            <a:r>
              <a:rPr lang="ka-GE" altLang="en-US" sz="3600" b="1" dirty="0" smtClean="0">
                <a:solidFill>
                  <a:srgbClr val="002060"/>
                </a:solidFill>
                <a:latin typeface="Arial" charset="0"/>
              </a:rPr>
              <a:t>se </a:t>
            </a:r>
            <a:r>
              <a:rPr lang="ka-GE" altLang="en-US" sz="3600" b="1" dirty="0" smtClean="0">
                <a:solidFill>
                  <a:srgbClr val="002060"/>
                </a:solidFill>
                <a:latin typeface="Arial" charset="0"/>
              </a:rPr>
              <a:t>of </a:t>
            </a:r>
            <a:r>
              <a:rPr lang="en-US" altLang="en-US" sz="3600" b="1" dirty="0" smtClean="0">
                <a:solidFill>
                  <a:srgbClr val="002060"/>
                </a:solidFill>
                <a:latin typeface="Arial" charset="0"/>
              </a:rPr>
              <a:t>antibiotics </a:t>
            </a:r>
            <a:r>
              <a:rPr lang="en-US" altLang="en-US" sz="3600" b="1" dirty="0">
                <a:solidFill>
                  <a:srgbClr val="002060"/>
                </a:solidFill>
                <a:latin typeface="Arial" charset="0"/>
              </a:rPr>
              <a:t>in </a:t>
            </a:r>
            <a:r>
              <a:rPr lang="ka-GE" altLang="en-US" sz="3600" b="1" dirty="0">
                <a:solidFill>
                  <a:srgbClr val="002060"/>
                </a:solidFill>
                <a:latin typeface="Arial" charset="0"/>
              </a:rPr>
              <a:t>PHC </a:t>
            </a:r>
            <a:r>
              <a:rPr lang="ka-GE" altLang="en-US" sz="3600" b="1" dirty="0" smtClean="0">
                <a:solidFill>
                  <a:srgbClr val="002060"/>
                </a:solidFill>
                <a:latin typeface="Arial" charset="0"/>
              </a:rPr>
              <a:t/>
            </a:r>
            <a:br>
              <a:rPr lang="ka-GE" altLang="en-US" sz="3600" b="1" dirty="0" smtClean="0">
                <a:solidFill>
                  <a:srgbClr val="002060"/>
                </a:solidFill>
                <a:latin typeface="Arial" charset="0"/>
              </a:rPr>
            </a:br>
            <a:r>
              <a:rPr lang="en-US" altLang="en-US" sz="3600" b="1" dirty="0" smtClean="0">
                <a:solidFill>
                  <a:srgbClr val="002060"/>
                </a:solidFill>
                <a:latin typeface="Arial" charset="0"/>
              </a:rPr>
              <a:t>Georgia </a:t>
            </a:r>
            <a:r>
              <a:rPr lang="en-US" sz="3600" dirty="0">
                <a:solidFill>
                  <a:schemeClr val="tx2"/>
                </a:solidFill>
              </a:rPr>
              <a:t/>
            </a:r>
            <a:br>
              <a:rPr lang="en-US" sz="3600" dirty="0">
                <a:solidFill>
                  <a:schemeClr val="tx2"/>
                </a:solidFill>
              </a:rPr>
            </a:br>
            <a:endParaRPr lang="en-US" sz="3600" b="1" dirty="0">
              <a:solidFill>
                <a:schemeClr val="tx2"/>
              </a:solidFill>
            </a:endParaRPr>
          </a:p>
        </p:txBody>
      </p:sp>
      <p:sp>
        <p:nvSpPr>
          <p:cNvPr id="4" name="Subtitle 3"/>
          <p:cNvSpPr>
            <a:spLocks noGrp="1"/>
          </p:cNvSpPr>
          <p:nvPr>
            <p:ph type="subTitle" idx="1"/>
          </p:nvPr>
        </p:nvSpPr>
        <p:spPr>
          <a:xfrm>
            <a:off x="902208" y="4267200"/>
            <a:ext cx="8165592" cy="1600200"/>
          </a:xfrm>
        </p:spPr>
        <p:txBody>
          <a:bodyPr/>
          <a:lstStyle/>
          <a:p>
            <a:pPr algn="r"/>
            <a:r>
              <a:rPr lang="en-US" sz="2000" b="1" dirty="0" smtClean="0">
                <a:solidFill>
                  <a:schemeClr val="tx2"/>
                </a:solidFill>
              </a:rPr>
              <a:t> Marina </a:t>
            </a:r>
            <a:r>
              <a:rPr lang="en-US" sz="2000" b="1" dirty="0" err="1" smtClean="0">
                <a:solidFill>
                  <a:schemeClr val="tx2"/>
                </a:solidFill>
              </a:rPr>
              <a:t>Darakhvelidze</a:t>
            </a:r>
            <a:endParaRPr lang="ka-GE" sz="2000" b="1" dirty="0" smtClean="0">
              <a:solidFill>
                <a:schemeClr val="tx2"/>
              </a:solidFill>
            </a:endParaRPr>
          </a:p>
          <a:p>
            <a:pPr algn="r"/>
            <a:r>
              <a:rPr lang="en-US" sz="2000" b="1" dirty="0">
                <a:solidFill>
                  <a:schemeClr val="tx2"/>
                </a:solidFill>
              </a:rPr>
              <a:t>Head of the Health Care </a:t>
            </a:r>
            <a:r>
              <a:rPr lang="en-US" sz="2000" b="1" dirty="0" smtClean="0">
                <a:solidFill>
                  <a:schemeClr val="tx2"/>
                </a:solidFill>
              </a:rPr>
              <a:t>Department</a:t>
            </a:r>
          </a:p>
          <a:p>
            <a:pPr algn="r"/>
            <a:r>
              <a:rPr lang="en-US" sz="2000" b="1" dirty="0" smtClean="0">
                <a:solidFill>
                  <a:schemeClr val="tx2"/>
                </a:solidFill>
              </a:rPr>
              <a:t> Ministry of</a:t>
            </a:r>
            <a:r>
              <a:rPr lang="ka-GE" sz="2000" b="1" dirty="0" smtClean="0">
                <a:solidFill>
                  <a:schemeClr val="tx2"/>
                </a:solidFill>
              </a:rPr>
              <a:t> IDPs</a:t>
            </a:r>
            <a:r>
              <a:rPr lang="en-US" sz="2000" b="1" dirty="0" smtClean="0">
                <a:solidFill>
                  <a:schemeClr val="tx2"/>
                </a:solidFill>
              </a:rPr>
              <a:t>, Labor, Health and Social Affairs </a:t>
            </a:r>
          </a:p>
          <a:p>
            <a:r>
              <a:rPr lang="ka-GE" sz="2000" b="1" dirty="0" smtClean="0">
                <a:solidFill>
                  <a:schemeClr val="tx2"/>
                </a:solidFill>
              </a:rPr>
              <a:t>2019, Copenhagen</a:t>
            </a:r>
            <a:endParaRPr lang="en-US" sz="2000" b="1" dirty="0" smtClean="0">
              <a:solidFill>
                <a:schemeClr val="tx2"/>
              </a:solidFill>
            </a:endParaRPr>
          </a:p>
        </p:txBody>
      </p:sp>
      <p:pic>
        <p:nvPicPr>
          <p:cNvPr id="3" name="Picture 2"/>
          <p:cNvPicPr>
            <a:picLocks noChangeAspect="1"/>
          </p:cNvPicPr>
          <p:nvPr/>
        </p:nvPicPr>
        <p:blipFill>
          <a:blip r:embed="rId3"/>
          <a:stretch>
            <a:fillRect/>
          </a:stretch>
        </p:blipFill>
        <p:spPr>
          <a:xfrm>
            <a:off x="0" y="3048000"/>
            <a:ext cx="3581400" cy="1981200"/>
          </a:xfrm>
          <a:prstGeom prst="rect">
            <a:avLst/>
          </a:prstGeom>
        </p:spPr>
      </p:pic>
      <p:pic>
        <p:nvPicPr>
          <p:cNvPr id="6" name="Content Placeholder 7"/>
          <p:cNvPicPr>
            <a:picLocks noChangeAspect="1"/>
          </p:cNvPicPr>
          <p:nvPr/>
        </p:nvPicPr>
        <p:blipFill>
          <a:blip r:embed="rId4"/>
          <a:stretch>
            <a:fillRect/>
          </a:stretch>
        </p:blipFill>
        <p:spPr bwMode="auto">
          <a:xfrm>
            <a:off x="5181599" y="0"/>
            <a:ext cx="3962401"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762000"/>
          </a:xfrm>
        </p:spPr>
        <p:txBody>
          <a:bodyPr/>
          <a:lstStyle/>
          <a:p>
            <a:r>
              <a:rPr lang="en-US" dirty="0" smtClean="0">
                <a:solidFill>
                  <a:srgbClr val="FF0000"/>
                </a:solidFill>
              </a:rPr>
              <a:t>Evaluation</a:t>
            </a:r>
            <a:r>
              <a:rPr lang="ka-GE"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28600" y="990600"/>
            <a:ext cx="8839200" cy="5135563"/>
          </a:xfrm>
        </p:spPr>
        <p:txBody>
          <a:bodyPr>
            <a:normAutofit fontScale="25000" lnSpcReduction="20000"/>
          </a:bodyPr>
          <a:lstStyle/>
          <a:p>
            <a:pPr marL="0" indent="0">
              <a:buNone/>
            </a:pPr>
            <a:r>
              <a:rPr lang="en-US" sz="8000" dirty="0" smtClean="0">
                <a:solidFill>
                  <a:schemeClr val="tx2"/>
                </a:solidFill>
              </a:rPr>
              <a:t>Source: International Foundation "</a:t>
            </a:r>
            <a:r>
              <a:rPr lang="en-US" sz="8000" dirty="0" err="1" smtClean="0">
                <a:solidFill>
                  <a:schemeClr val="tx2"/>
                </a:solidFill>
              </a:rPr>
              <a:t>Curatio</a:t>
            </a:r>
            <a:r>
              <a:rPr lang="en-US" sz="8000" dirty="0" smtClean="0">
                <a:solidFill>
                  <a:schemeClr val="tx2"/>
                </a:solidFill>
              </a:rPr>
              <a:t>", Health Care Barometer, Fourth Wave (December 2014), Fifth Wave (July 2015):</a:t>
            </a:r>
            <a:endParaRPr lang="ka-GE" sz="8000" dirty="0" smtClean="0">
              <a:solidFill>
                <a:schemeClr val="tx2"/>
              </a:solidFill>
            </a:endParaRPr>
          </a:p>
          <a:p>
            <a:pPr>
              <a:buFont typeface="Wingdings" pitchFamily="2" charset="2"/>
              <a:buChar char="ü"/>
            </a:pPr>
            <a:endParaRPr lang="ka-GE" sz="8000" b="0" dirty="0" smtClean="0">
              <a:solidFill>
                <a:schemeClr val="tx2"/>
              </a:solidFill>
            </a:endParaRPr>
          </a:p>
          <a:p>
            <a:r>
              <a:rPr lang="en-US" sz="8000" b="0" dirty="0" smtClean="0">
                <a:solidFill>
                  <a:schemeClr val="tx2"/>
                </a:solidFill>
              </a:rPr>
              <a:t>Recipe Institute - </a:t>
            </a:r>
            <a:r>
              <a:rPr lang="ka-GE" sz="8000" b="0" dirty="0" smtClean="0">
                <a:solidFill>
                  <a:schemeClr val="tx2"/>
                </a:solidFill>
              </a:rPr>
              <a:t>e</a:t>
            </a:r>
            <a:r>
              <a:rPr lang="en-US" sz="8000" b="0" dirty="0" err="1" smtClean="0">
                <a:solidFill>
                  <a:schemeClr val="tx2"/>
                </a:solidFill>
              </a:rPr>
              <a:t>ffective</a:t>
            </a:r>
            <a:r>
              <a:rPr lang="en-US" sz="8000" b="0" dirty="0" smtClean="0">
                <a:solidFill>
                  <a:schemeClr val="tx2"/>
                </a:solidFill>
              </a:rPr>
              <a:t> </a:t>
            </a:r>
            <a:r>
              <a:rPr lang="ka-GE" sz="8000" b="0" dirty="0" smtClean="0">
                <a:solidFill>
                  <a:schemeClr val="tx2"/>
                </a:solidFill>
              </a:rPr>
              <a:t>s</a:t>
            </a:r>
            <a:r>
              <a:rPr lang="en-US" sz="8000" b="0" dirty="0" err="1" smtClean="0">
                <a:solidFill>
                  <a:schemeClr val="tx2"/>
                </a:solidFill>
              </a:rPr>
              <a:t>tep</a:t>
            </a:r>
            <a:r>
              <a:rPr lang="en-US" sz="8000" b="0" dirty="0" smtClean="0">
                <a:solidFill>
                  <a:schemeClr val="tx2"/>
                </a:solidFill>
              </a:rPr>
              <a:t> by Government</a:t>
            </a:r>
          </a:p>
          <a:p>
            <a:r>
              <a:rPr lang="en-US" sz="8000" b="0" dirty="0" smtClean="0">
                <a:solidFill>
                  <a:schemeClr val="tx2"/>
                </a:solidFill>
              </a:rPr>
              <a:t>Recipe – the instrument, reducing the uninsured healthcare costs of the population on medicines</a:t>
            </a:r>
            <a:endParaRPr lang="ka-GE" sz="8000" b="0" dirty="0" smtClean="0">
              <a:solidFill>
                <a:schemeClr val="tx2"/>
              </a:solidFill>
            </a:endParaRPr>
          </a:p>
          <a:p>
            <a:r>
              <a:rPr lang="en-US" sz="8000" b="0" dirty="0">
                <a:solidFill>
                  <a:schemeClr val="tx2"/>
                </a:solidFill>
              </a:rPr>
              <a:t>Reduced use of </a:t>
            </a:r>
            <a:r>
              <a:rPr lang="en-US" sz="8000" b="0" dirty="0" smtClean="0">
                <a:solidFill>
                  <a:schemeClr val="tx2"/>
                </a:solidFill>
              </a:rPr>
              <a:t>medication</a:t>
            </a:r>
            <a:r>
              <a:rPr lang="ka-GE" sz="8000" dirty="0" smtClean="0">
                <a:solidFill>
                  <a:srgbClr val="FF0000"/>
                </a:solidFill>
              </a:rPr>
              <a:t>/antibiotics</a:t>
            </a:r>
            <a:r>
              <a:rPr lang="en-US" sz="8000" dirty="0" smtClean="0">
                <a:solidFill>
                  <a:srgbClr val="FF0000"/>
                </a:solidFill>
              </a:rPr>
              <a:t> </a:t>
            </a:r>
            <a:r>
              <a:rPr lang="en-US" sz="8000" b="0" dirty="0">
                <a:solidFill>
                  <a:schemeClr val="tx2"/>
                </a:solidFill>
              </a:rPr>
              <a:t>(self-treatment and irrational pharmacotherapy</a:t>
            </a:r>
            <a:r>
              <a:rPr lang="en-US" sz="8000" b="0" dirty="0" smtClean="0">
                <a:solidFill>
                  <a:schemeClr val="tx2"/>
                </a:solidFill>
              </a:rPr>
              <a:t>)</a:t>
            </a:r>
            <a:endParaRPr lang="ka-GE" sz="8000" b="0" dirty="0" smtClean="0">
              <a:solidFill>
                <a:schemeClr val="tx2"/>
              </a:solidFill>
            </a:endParaRPr>
          </a:p>
          <a:p>
            <a:endParaRPr lang="en-US" sz="8000" b="0" dirty="0" smtClean="0">
              <a:solidFill>
                <a:schemeClr val="tx2"/>
              </a:solidFill>
            </a:endParaRPr>
          </a:p>
          <a:p>
            <a:pPr marL="0" indent="0">
              <a:buNone/>
            </a:pPr>
            <a:r>
              <a:rPr lang="ka-GE" sz="8000" dirty="0" smtClean="0">
                <a:solidFill>
                  <a:schemeClr val="tx2"/>
                </a:solidFill>
              </a:rPr>
              <a:t>Source: </a:t>
            </a:r>
            <a:r>
              <a:rPr lang="en-US" sz="8000" dirty="0" smtClean="0">
                <a:solidFill>
                  <a:schemeClr val="tx2"/>
                </a:solidFill>
              </a:rPr>
              <a:t>World </a:t>
            </a:r>
            <a:r>
              <a:rPr lang="en-US" sz="8000" dirty="0">
                <a:solidFill>
                  <a:schemeClr val="tx2"/>
                </a:solidFill>
              </a:rPr>
              <a:t>Bank, World Health Organization and </a:t>
            </a:r>
            <a:r>
              <a:rPr lang="en-US" sz="8000" dirty="0" smtClean="0">
                <a:solidFill>
                  <a:schemeClr val="tx2"/>
                </a:solidFill>
              </a:rPr>
              <a:t>USAID</a:t>
            </a:r>
            <a:r>
              <a:rPr lang="ka-GE" sz="8000" dirty="0" smtClean="0">
                <a:solidFill>
                  <a:schemeClr val="tx2"/>
                </a:solidFill>
              </a:rPr>
              <a:t>, </a:t>
            </a:r>
            <a:r>
              <a:rPr lang="ka-GE" sz="8000" dirty="0">
                <a:solidFill>
                  <a:schemeClr val="tx2"/>
                </a:solidFill>
              </a:rPr>
              <a:t>HUES</a:t>
            </a:r>
            <a:r>
              <a:rPr lang="en-US" sz="8000" dirty="0">
                <a:solidFill>
                  <a:schemeClr val="tx2"/>
                </a:solidFill>
              </a:rPr>
              <a:t> </a:t>
            </a:r>
            <a:r>
              <a:rPr lang="ka-GE" sz="8000" dirty="0" smtClean="0">
                <a:solidFill>
                  <a:schemeClr val="tx2"/>
                </a:solidFill>
              </a:rPr>
              <a:t> (2014, 2017)</a:t>
            </a:r>
            <a:endParaRPr lang="ka-GE" sz="8000" b="0" dirty="0">
              <a:solidFill>
                <a:schemeClr val="tx2"/>
              </a:solidFill>
            </a:endParaRPr>
          </a:p>
          <a:p>
            <a:endParaRPr lang="en-US" sz="8000" b="0" dirty="0">
              <a:solidFill>
                <a:schemeClr val="tx2"/>
              </a:solidFill>
            </a:endParaRPr>
          </a:p>
          <a:p>
            <a:r>
              <a:rPr lang="en-US" sz="8000" b="0" dirty="0">
                <a:solidFill>
                  <a:schemeClr val="tx2"/>
                </a:solidFill>
              </a:rPr>
              <a:t>Increasing access to medicines, especially in urban areas, which is also associated with the reduction of the unnecessary use of </a:t>
            </a:r>
            <a:r>
              <a:rPr lang="en-US" sz="8000" b="0" dirty="0" smtClean="0">
                <a:solidFill>
                  <a:schemeClr val="tx2"/>
                </a:solidFill>
              </a:rPr>
              <a:t>medicines</a:t>
            </a:r>
            <a:endParaRPr lang="ka-GE" sz="8000" b="0" dirty="0" smtClean="0">
              <a:solidFill>
                <a:schemeClr val="tx2"/>
              </a:solidFill>
            </a:endParaRPr>
          </a:p>
          <a:p>
            <a:r>
              <a:rPr lang="en-US" sz="8000" b="0" dirty="0">
                <a:solidFill>
                  <a:schemeClr val="tx2"/>
                </a:solidFill>
              </a:rPr>
              <a:t>According to the revenue, in all the quintile groups have reduced the barriers to purchase </a:t>
            </a:r>
            <a:r>
              <a:rPr lang="en-US" sz="8000" b="0" dirty="0" smtClean="0">
                <a:solidFill>
                  <a:schemeClr val="tx2"/>
                </a:solidFill>
              </a:rPr>
              <a:t>medicines</a:t>
            </a:r>
            <a:endParaRPr lang="ka-GE" sz="8000" b="0" dirty="0" smtClean="0">
              <a:solidFill>
                <a:schemeClr val="tx2"/>
              </a:solidFill>
            </a:endParaRPr>
          </a:p>
          <a:p>
            <a:r>
              <a:rPr lang="en-US" sz="8000" b="0" dirty="0">
                <a:solidFill>
                  <a:schemeClr val="tx2"/>
                </a:solidFill>
              </a:rPr>
              <a:t>Outpatient appeal of population </a:t>
            </a:r>
            <a:r>
              <a:rPr lang="en-US" sz="8000" b="0" dirty="0" smtClean="0">
                <a:solidFill>
                  <a:schemeClr val="tx2"/>
                </a:solidFill>
              </a:rPr>
              <a:t>increased</a:t>
            </a:r>
            <a:endParaRPr lang="en-US" sz="8000" b="0" i="1" dirty="0">
              <a:solidFill>
                <a:schemeClr val="tx2"/>
              </a:solidFill>
            </a:endParaRPr>
          </a:p>
          <a:p>
            <a:pPr marL="0" indent="0">
              <a:buNone/>
            </a:pPr>
            <a:endParaRPr lang="en-US" sz="6400" b="0" dirty="0">
              <a:solidFill>
                <a:schemeClr val="tx2"/>
              </a:solidFill>
            </a:endParaRPr>
          </a:p>
          <a:p>
            <a:endParaRPr lang="ka-GE" sz="4500" b="0" dirty="0">
              <a:solidFill>
                <a:schemeClr val="tx2"/>
              </a:solidFill>
            </a:endParaRPr>
          </a:p>
          <a:p>
            <a:endParaRPr lang="en-US" b="0" dirty="0">
              <a:solidFill>
                <a:schemeClr val="tx2"/>
              </a:solidFill>
            </a:endParaRPr>
          </a:p>
          <a:p>
            <a:endParaRPr lang="en-US" b="0" dirty="0">
              <a:solidFill>
                <a:srgbClr val="006666"/>
              </a:solidFill>
            </a:endParaRPr>
          </a:p>
        </p:txBody>
      </p:sp>
    </p:spTree>
    <p:extLst>
      <p:ext uri="{BB962C8B-B14F-4D97-AF65-F5344CB8AC3E}">
        <p14:creationId xmlns:p14="http://schemas.microsoft.com/office/powerpoint/2010/main" val="18989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lstStyle/>
          <a:p>
            <a:r>
              <a:rPr lang="ka-GE" dirty="0">
                <a:solidFill>
                  <a:srgbClr val="FF0000"/>
                </a:solidFill>
              </a:rPr>
              <a:t>Barriers to change/implementation</a:t>
            </a:r>
            <a:endParaRPr lang="en-US" dirty="0"/>
          </a:p>
        </p:txBody>
      </p:sp>
      <p:sp>
        <p:nvSpPr>
          <p:cNvPr id="3" name="Content Placeholder 2"/>
          <p:cNvSpPr>
            <a:spLocks noGrp="1"/>
          </p:cNvSpPr>
          <p:nvPr>
            <p:ph idx="1"/>
          </p:nvPr>
        </p:nvSpPr>
        <p:spPr>
          <a:xfrm>
            <a:off x="457200" y="1295400"/>
            <a:ext cx="8534400" cy="4830763"/>
          </a:xfrm>
        </p:spPr>
        <p:txBody>
          <a:bodyPr>
            <a:normAutofit fontScale="92500"/>
          </a:bodyPr>
          <a:lstStyle/>
          <a:p>
            <a:pPr algn="just"/>
            <a:r>
              <a:rPr lang="en-US" dirty="0">
                <a:solidFill>
                  <a:schemeClr val="tx2"/>
                </a:solidFill>
              </a:rPr>
              <a:t>PHC institutions in Georgia in 86% are private and in many situations government meet resistance from private sector regarding new regulations and law enforcement </a:t>
            </a:r>
            <a:r>
              <a:rPr lang="en-US" dirty="0" smtClean="0">
                <a:solidFill>
                  <a:schemeClr val="tx2"/>
                </a:solidFill>
              </a:rPr>
              <a:t>measures</a:t>
            </a:r>
            <a:endParaRPr lang="ka-GE" dirty="0">
              <a:solidFill>
                <a:schemeClr val="tx2"/>
              </a:solidFill>
            </a:endParaRPr>
          </a:p>
          <a:p>
            <a:pPr algn="just"/>
            <a:r>
              <a:rPr lang="en-US" dirty="0">
                <a:solidFill>
                  <a:schemeClr val="tx2"/>
                </a:solidFill>
              </a:rPr>
              <a:t>Shadow relations of doctors with pharmaceutical manufacturers – they are oriented to prescribe medications, might be it is profitable, but not always </a:t>
            </a:r>
            <a:r>
              <a:rPr lang="en-US" dirty="0" smtClean="0">
                <a:solidFill>
                  <a:schemeClr val="tx2"/>
                </a:solidFill>
              </a:rPr>
              <a:t>appropriate</a:t>
            </a:r>
            <a:endParaRPr lang="ka-GE" dirty="0" smtClean="0">
              <a:solidFill>
                <a:schemeClr val="tx2"/>
              </a:solidFill>
            </a:endParaRPr>
          </a:p>
          <a:p>
            <a:pPr algn="just"/>
            <a:r>
              <a:rPr lang="en-US" dirty="0">
                <a:solidFill>
                  <a:schemeClr val="tx2"/>
                </a:solidFill>
              </a:rPr>
              <a:t>The low level of public awareness of the use of </a:t>
            </a:r>
            <a:r>
              <a:rPr lang="en-US" dirty="0" smtClean="0">
                <a:solidFill>
                  <a:schemeClr val="tx2"/>
                </a:solidFill>
              </a:rPr>
              <a:t>antibiotics</a:t>
            </a:r>
            <a:endParaRPr lang="ka-GE" dirty="0" smtClean="0">
              <a:solidFill>
                <a:schemeClr val="tx2"/>
              </a:solidFill>
            </a:endParaRPr>
          </a:p>
          <a:p>
            <a:pPr algn="just"/>
            <a:r>
              <a:rPr lang="ka-GE" dirty="0" smtClean="0">
                <a:solidFill>
                  <a:schemeClr val="tx2"/>
                </a:solidFill>
              </a:rPr>
              <a:t>Current medical education is not mandatory</a:t>
            </a:r>
            <a:endParaRPr lang="ka-GE" dirty="0">
              <a:solidFill>
                <a:schemeClr val="tx2"/>
              </a:solidFill>
            </a:endParaRPr>
          </a:p>
          <a:p>
            <a:r>
              <a:rPr lang="en-US" dirty="0">
                <a:solidFill>
                  <a:schemeClr val="tx2"/>
                </a:solidFill>
              </a:rPr>
              <a:t>Lack of computer skills in medical personnel and lack of personal computers – main obstacle for expansion e-health and e-prescription</a:t>
            </a:r>
            <a:endParaRPr lang="ka-GE" dirty="0">
              <a:solidFill>
                <a:schemeClr val="tx2"/>
              </a:solidFill>
            </a:endParaRPr>
          </a:p>
          <a:p>
            <a:endParaRPr lang="ka-GE" dirty="0"/>
          </a:p>
          <a:p>
            <a:endParaRPr lang="en-US" dirty="0"/>
          </a:p>
        </p:txBody>
      </p:sp>
    </p:spTree>
    <p:extLst>
      <p:ext uri="{BB962C8B-B14F-4D97-AF65-F5344CB8AC3E}">
        <p14:creationId xmlns:p14="http://schemas.microsoft.com/office/powerpoint/2010/main" val="166084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dirty="0" smtClean="0">
                <a:solidFill>
                  <a:srgbClr val="FF0000"/>
                </a:solidFill>
              </a:rPr>
              <a:t>How to support </a:t>
            </a:r>
            <a:r>
              <a:rPr lang="ka-GE" dirty="0" smtClean="0">
                <a:solidFill>
                  <a:srgbClr val="FF0000"/>
                </a:solidFill>
              </a:rPr>
              <a:t>prescription </a:t>
            </a:r>
            <a:r>
              <a:rPr lang="ka-GE" dirty="0" smtClean="0">
                <a:solidFill>
                  <a:srgbClr val="FF0000"/>
                </a:solidFill>
              </a:rPr>
              <a:t>- </a:t>
            </a:r>
            <a:r>
              <a:rPr lang="ka-GE" dirty="0" smtClean="0">
                <a:solidFill>
                  <a:srgbClr val="FF0000"/>
                </a:solidFill>
              </a:rPr>
              <a:t>only </a:t>
            </a:r>
            <a:br>
              <a:rPr lang="ka-GE" dirty="0" smtClean="0">
                <a:solidFill>
                  <a:srgbClr val="FF0000"/>
                </a:solidFill>
              </a:rPr>
            </a:br>
            <a:r>
              <a:rPr lang="ka-GE" dirty="0" smtClean="0">
                <a:solidFill>
                  <a:srgbClr val="FF0000"/>
                </a:solidFill>
              </a:rPr>
              <a:t>policy </a:t>
            </a:r>
            <a:r>
              <a:rPr lang="ka-GE" dirty="0" smtClean="0">
                <a:solidFill>
                  <a:srgbClr val="FF0000"/>
                </a:solidFill>
              </a:rPr>
              <a:t>for </a:t>
            </a:r>
            <a:r>
              <a:rPr lang="ka-GE" dirty="0" smtClean="0">
                <a:solidFill>
                  <a:srgbClr val="FF0000"/>
                </a:solidFill>
              </a:rPr>
              <a:t>antibiotics ?</a:t>
            </a:r>
            <a:endParaRPr lang="en-US" dirty="0"/>
          </a:p>
        </p:txBody>
      </p:sp>
      <p:sp>
        <p:nvSpPr>
          <p:cNvPr id="3" name="Content Placeholder 2"/>
          <p:cNvSpPr>
            <a:spLocks noGrp="1"/>
          </p:cNvSpPr>
          <p:nvPr>
            <p:ph idx="1"/>
          </p:nvPr>
        </p:nvSpPr>
        <p:spPr/>
        <p:txBody>
          <a:bodyPr/>
          <a:lstStyle/>
          <a:p>
            <a:r>
              <a:rPr lang="en-US" dirty="0">
                <a:solidFill>
                  <a:schemeClr val="tx2"/>
                </a:solidFill>
              </a:rPr>
              <a:t>Awareness rising of medical personal, pharmacists and population side by side existing </a:t>
            </a:r>
            <a:r>
              <a:rPr lang="en-US" dirty="0" smtClean="0">
                <a:solidFill>
                  <a:schemeClr val="tx2"/>
                </a:solidFill>
              </a:rPr>
              <a:t>regulations</a:t>
            </a:r>
            <a:endParaRPr lang="ka-GE" dirty="0">
              <a:solidFill>
                <a:schemeClr val="tx2"/>
              </a:solidFill>
            </a:endParaRPr>
          </a:p>
          <a:p>
            <a:r>
              <a:rPr lang="en-US" dirty="0">
                <a:solidFill>
                  <a:schemeClr val="tx2"/>
                </a:solidFill>
              </a:rPr>
              <a:t>Strengthen law enforcement mechanisms regarding prescription - only policy for </a:t>
            </a:r>
            <a:r>
              <a:rPr lang="en-US" dirty="0" smtClean="0">
                <a:solidFill>
                  <a:schemeClr val="tx2"/>
                </a:solidFill>
              </a:rPr>
              <a:t>antibiotics</a:t>
            </a:r>
            <a:endParaRPr lang="ka-GE" dirty="0" smtClean="0">
              <a:solidFill>
                <a:schemeClr val="tx2"/>
              </a:solidFill>
            </a:endParaRPr>
          </a:p>
          <a:p>
            <a:r>
              <a:rPr lang="en-US" dirty="0">
                <a:solidFill>
                  <a:schemeClr val="tx2"/>
                </a:solidFill>
              </a:rPr>
              <a:t>Improvement of infrastructure for primary healthcare </a:t>
            </a:r>
            <a:r>
              <a:rPr lang="en-US" dirty="0" smtClean="0">
                <a:solidFill>
                  <a:schemeClr val="tx2"/>
                </a:solidFill>
              </a:rPr>
              <a:t>facilities</a:t>
            </a:r>
            <a:r>
              <a:rPr lang="ka-GE" dirty="0" smtClean="0">
                <a:solidFill>
                  <a:schemeClr val="tx2"/>
                </a:solidFill>
              </a:rPr>
              <a:t> </a:t>
            </a:r>
          </a:p>
          <a:p>
            <a:endParaRPr lang="ka-GE" dirty="0" smtClean="0">
              <a:solidFill>
                <a:schemeClr val="tx2"/>
              </a:solidFill>
            </a:endParaRPr>
          </a:p>
          <a:p>
            <a:endParaRPr lang="ka-GE" dirty="0" smtClean="0">
              <a:solidFill>
                <a:schemeClr val="tx2"/>
              </a:solidFill>
            </a:endParaRPr>
          </a:p>
          <a:p>
            <a:endParaRPr lang="ka-GE" dirty="0">
              <a:solidFill>
                <a:schemeClr val="tx2"/>
              </a:solidFill>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572000"/>
            <a:ext cx="3429000" cy="208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37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286000"/>
          </a:xfrm>
        </p:spPr>
        <p:txBody>
          <a:bodyPr>
            <a:normAutofit fontScale="90000"/>
          </a:bodyPr>
          <a:lstStyle/>
          <a:p>
            <a:pPr algn="l"/>
            <a:r>
              <a:rPr lang="en-US" sz="3600" dirty="0" smtClean="0">
                <a:solidFill>
                  <a:schemeClr val="tx2"/>
                </a:solidFill>
              </a:rPr>
              <a:t>Thank You </a:t>
            </a:r>
            <a:r>
              <a:rPr lang="ka-GE" sz="3600" dirty="0" smtClean="0">
                <a:solidFill>
                  <a:schemeClr val="tx2"/>
                </a:solidFill>
              </a:rPr>
              <a:t/>
            </a:r>
            <a:br>
              <a:rPr lang="ka-GE" sz="3600" dirty="0" smtClean="0">
                <a:solidFill>
                  <a:schemeClr val="tx2"/>
                </a:solidFill>
              </a:rPr>
            </a:br>
            <a:r>
              <a:rPr lang="ka-GE" sz="3600" dirty="0" smtClean="0">
                <a:solidFill>
                  <a:schemeClr val="tx2"/>
                </a:solidFill>
              </a:rPr>
              <a:t>  </a:t>
            </a:r>
            <a:r>
              <a:rPr lang="en-US" sz="3600" dirty="0" smtClean="0">
                <a:solidFill>
                  <a:schemeClr val="tx2"/>
                </a:solidFill>
              </a:rPr>
              <a:t>For Your</a:t>
            </a:r>
            <a:r>
              <a:rPr lang="ka-GE" sz="3600" dirty="0" smtClean="0">
                <a:solidFill>
                  <a:schemeClr val="tx2"/>
                </a:solidFill>
              </a:rPr>
              <a:t/>
            </a:r>
            <a:br>
              <a:rPr lang="ka-GE" sz="3600" dirty="0" smtClean="0">
                <a:solidFill>
                  <a:schemeClr val="tx2"/>
                </a:solidFill>
              </a:rPr>
            </a:br>
            <a:r>
              <a:rPr lang="en-US" sz="3600" dirty="0" smtClean="0">
                <a:solidFill>
                  <a:schemeClr val="tx2"/>
                </a:solidFill>
              </a:rPr>
              <a:t> Attention</a:t>
            </a:r>
            <a:r>
              <a:rPr lang="ka-GE" sz="3600" dirty="0" smtClean="0">
                <a:solidFill>
                  <a:schemeClr val="tx2"/>
                </a:solidFill>
              </a:rPr>
              <a:t>!</a:t>
            </a:r>
            <a:br>
              <a:rPr lang="ka-GE" sz="3600" dirty="0" smtClean="0">
                <a:solidFill>
                  <a:schemeClr val="tx2"/>
                </a:solidFill>
              </a:rPr>
            </a:br>
            <a:r>
              <a:rPr lang="ka-GE" sz="3600" dirty="0">
                <a:solidFill>
                  <a:srgbClr val="006666"/>
                </a:solidFill>
              </a:rPr>
              <a:t/>
            </a:r>
            <a:br>
              <a:rPr lang="ka-GE" sz="3600" dirty="0">
                <a:solidFill>
                  <a:srgbClr val="006666"/>
                </a:solidFill>
              </a:rPr>
            </a:br>
            <a:endParaRPr lang="en-US" sz="3600" dirty="0">
              <a:solidFill>
                <a:srgbClr val="006666"/>
              </a:solidFill>
            </a:endParaRPr>
          </a:p>
        </p:txBody>
      </p:sp>
      <p:pic>
        <p:nvPicPr>
          <p:cNvPr id="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7500" y="533400"/>
            <a:ext cx="4800600" cy="541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39200" cy="1066800"/>
          </a:xfrm>
        </p:spPr>
        <p:txBody>
          <a:bodyPr>
            <a:normAutofit/>
          </a:bodyPr>
          <a:lstStyle/>
          <a:p>
            <a:r>
              <a:rPr lang="ka-GE" dirty="0">
                <a:solidFill>
                  <a:srgbClr val="FF0000"/>
                </a:solidFill>
              </a:rPr>
              <a:t>Role of PHC in the responsible use of medicines </a:t>
            </a:r>
            <a:r>
              <a:rPr lang="mr-IN" dirty="0">
                <a:solidFill>
                  <a:srgbClr val="FF0000"/>
                </a:solidFill>
              </a:rPr>
              <a:t>–</a:t>
            </a:r>
            <a:r>
              <a:rPr lang="ka-GE" dirty="0">
                <a:solidFill>
                  <a:srgbClr val="FF0000"/>
                </a:solidFill>
              </a:rPr>
              <a:t> current </a:t>
            </a:r>
            <a:r>
              <a:rPr lang="ka-GE" dirty="0" smtClean="0">
                <a:solidFill>
                  <a:srgbClr val="FF0000"/>
                </a:solidFill>
              </a:rPr>
              <a:t>situation (1)</a:t>
            </a:r>
            <a:endParaRPr lang="en-US" dirty="0"/>
          </a:p>
        </p:txBody>
      </p:sp>
      <p:sp>
        <p:nvSpPr>
          <p:cNvPr id="3" name="Content Placeholder 2"/>
          <p:cNvSpPr>
            <a:spLocks noGrp="1"/>
          </p:cNvSpPr>
          <p:nvPr>
            <p:ph idx="1"/>
          </p:nvPr>
        </p:nvSpPr>
        <p:spPr>
          <a:xfrm>
            <a:off x="0" y="1447800"/>
            <a:ext cx="9067800" cy="4678363"/>
          </a:xfrm>
        </p:spPr>
        <p:txBody>
          <a:bodyPr/>
          <a:lstStyle/>
          <a:p>
            <a:r>
              <a:rPr lang="en-US" dirty="0">
                <a:solidFill>
                  <a:schemeClr val="tx2"/>
                </a:solidFill>
              </a:rPr>
              <a:t>PHC is major player in management of chronic and acute diseases</a:t>
            </a:r>
            <a:endParaRPr lang="ka-GE" dirty="0">
              <a:solidFill>
                <a:schemeClr val="tx2"/>
              </a:solidFill>
            </a:endParaRPr>
          </a:p>
          <a:p>
            <a:r>
              <a:rPr lang="en-US" dirty="0">
                <a:solidFill>
                  <a:schemeClr val="tx2"/>
                </a:solidFill>
              </a:rPr>
              <a:t>PHC is responsible to develop knowledge and awareness raising among the population</a:t>
            </a:r>
            <a:endParaRPr lang="ka-GE" dirty="0">
              <a:solidFill>
                <a:schemeClr val="tx2"/>
              </a:solidFill>
            </a:endParaRPr>
          </a:p>
          <a:p>
            <a:endParaRPr lang="en-US" dirty="0"/>
          </a:p>
        </p:txBody>
      </p:sp>
      <p:pic>
        <p:nvPicPr>
          <p:cNvPr id="6" name="Content Placeholder 5"/>
          <p:cNvPicPr>
            <a:picLocks noChangeAspect="1"/>
          </p:cNvPicPr>
          <p:nvPr/>
        </p:nvPicPr>
        <p:blipFill>
          <a:blip r:embed="rId3"/>
          <a:stretch>
            <a:fillRect/>
          </a:stretch>
        </p:blipFill>
        <p:spPr bwMode="auto">
          <a:xfrm>
            <a:off x="0" y="3200400"/>
            <a:ext cx="906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lstStyle/>
          <a:p>
            <a:r>
              <a:rPr lang="ka-GE" dirty="0">
                <a:solidFill>
                  <a:srgbClr val="FF0000"/>
                </a:solidFill>
              </a:rPr>
              <a:t>Role of PHC in the responsible use of medicines </a:t>
            </a:r>
            <a:r>
              <a:rPr lang="mr-IN" dirty="0">
                <a:solidFill>
                  <a:srgbClr val="FF0000"/>
                </a:solidFill>
              </a:rPr>
              <a:t>–</a:t>
            </a:r>
            <a:r>
              <a:rPr lang="ka-GE" dirty="0">
                <a:solidFill>
                  <a:srgbClr val="FF0000"/>
                </a:solidFill>
              </a:rPr>
              <a:t> current </a:t>
            </a:r>
            <a:r>
              <a:rPr lang="ka-GE" dirty="0" smtClean="0">
                <a:solidFill>
                  <a:srgbClr val="FF0000"/>
                </a:solidFill>
              </a:rPr>
              <a:t>situation (2)</a:t>
            </a:r>
            <a:endParaRPr lang="en-US" dirty="0"/>
          </a:p>
        </p:txBody>
      </p:sp>
      <p:graphicFrame>
        <p:nvGraphicFramePr>
          <p:cNvPr id="5" name="Chart 4"/>
          <p:cNvGraphicFramePr/>
          <p:nvPr>
            <p:extLst>
              <p:ext uri="{D42A27DB-BD31-4B8C-83A1-F6EECF244321}">
                <p14:modId xmlns:p14="http://schemas.microsoft.com/office/powerpoint/2010/main" val="1119560399"/>
              </p:ext>
            </p:extLst>
          </p:nvPr>
        </p:nvGraphicFramePr>
        <p:xfrm>
          <a:off x="195072" y="1905000"/>
          <a:ext cx="4605528"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5784DF4C-3468-4E24-BCBF-D2A89CC72BF1}"/>
              </a:ext>
            </a:extLst>
          </p:cNvPr>
          <p:cNvGraphicFramePr/>
          <p:nvPr>
            <p:extLst>
              <p:ext uri="{D42A27DB-BD31-4B8C-83A1-F6EECF244321}">
                <p14:modId xmlns:p14="http://schemas.microsoft.com/office/powerpoint/2010/main" val="1124122211"/>
              </p:ext>
            </p:extLst>
          </p:nvPr>
        </p:nvGraphicFramePr>
        <p:xfrm>
          <a:off x="4800600" y="1600200"/>
          <a:ext cx="42672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7"/>
          <p:cNvSpPr>
            <a:spLocks noGrp="1"/>
          </p:cNvSpPr>
          <p:nvPr>
            <p:ph idx="1"/>
          </p:nvPr>
        </p:nvSpPr>
        <p:spPr>
          <a:xfrm>
            <a:off x="6387548" y="6248399"/>
            <a:ext cx="2299252" cy="457200"/>
          </a:xfrm>
        </p:spPr>
        <p:txBody>
          <a:bodyPr>
            <a:normAutofit fontScale="62500" lnSpcReduction="20000"/>
          </a:bodyPr>
          <a:lstStyle/>
          <a:p>
            <a:r>
              <a:rPr lang="en-US" dirty="0" smtClean="0"/>
              <a:t>S</a:t>
            </a:r>
            <a:r>
              <a:rPr lang="ka-GE" dirty="0" smtClean="0"/>
              <a:t>ource:Molhsa, HUES 2017</a:t>
            </a:r>
            <a:endParaRPr lang="en-US" dirty="0"/>
          </a:p>
        </p:txBody>
      </p:sp>
    </p:spTree>
    <p:extLst>
      <p:ext uri="{BB962C8B-B14F-4D97-AF65-F5344CB8AC3E}">
        <p14:creationId xmlns:p14="http://schemas.microsoft.com/office/powerpoint/2010/main" val="205635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4724400" cy="1143000"/>
          </a:xfrm>
        </p:spPr>
        <p:txBody>
          <a:bodyPr>
            <a:normAutofit fontScale="90000"/>
          </a:bodyPr>
          <a:lstStyle/>
          <a:p>
            <a:pPr marL="0" lvl="5"/>
            <a:r>
              <a:rPr lang="en-GB" sz="2200" b="1" dirty="0">
                <a:solidFill>
                  <a:srgbClr val="FF0000"/>
                </a:solidFill>
              </a:rPr>
              <a:t>Prevalence of the top five acute conditions in the past 30 days, 2007-2017</a:t>
            </a:r>
            <a:r>
              <a:rPr lang="en-US" b="1" dirty="0"/>
              <a:t/>
            </a:r>
            <a:br>
              <a:rPr lang="en-US" b="1" dirty="0"/>
            </a:br>
            <a:endParaRPr lang="en-US" dirty="0"/>
          </a:p>
        </p:txBody>
      </p:sp>
      <p:graphicFrame>
        <p:nvGraphicFramePr>
          <p:cNvPr id="4" name="Content Placeholder 3">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79C65F5A-47A2-4A5E-A5E4-A76A558CF365}"/>
              </a:ext>
            </a:extLst>
          </p:cNvPr>
          <p:cNvGraphicFramePr>
            <a:graphicFrameLocks noGrp="1"/>
          </p:cNvGraphicFramePr>
          <p:nvPr>
            <p:ph idx="1"/>
            <p:extLst>
              <p:ext uri="{D42A27DB-BD31-4B8C-83A1-F6EECF244321}">
                <p14:modId xmlns:p14="http://schemas.microsoft.com/office/powerpoint/2010/main" val="901895089"/>
              </p:ext>
            </p:extLst>
          </p:nvPr>
        </p:nvGraphicFramePr>
        <p:xfrm>
          <a:off x="152400" y="1676401"/>
          <a:ext cx="39624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93685"/>
            <a:ext cx="5029199" cy="4321315"/>
          </a:xfrm>
          <a:prstGeom prst="rect">
            <a:avLst/>
          </a:prstGeom>
          <a:noFill/>
          <a:ln>
            <a:noFill/>
          </a:ln>
        </p:spPr>
      </p:pic>
      <p:sp>
        <p:nvSpPr>
          <p:cNvPr id="3" name="Rectangle 2"/>
          <p:cNvSpPr/>
          <p:nvPr/>
        </p:nvSpPr>
        <p:spPr>
          <a:xfrm>
            <a:off x="4648200" y="1"/>
            <a:ext cx="4343400" cy="707886"/>
          </a:xfrm>
          <a:prstGeom prst="rect">
            <a:avLst/>
          </a:prstGeom>
        </p:spPr>
        <p:txBody>
          <a:bodyPr wrap="square">
            <a:spAutoFit/>
          </a:bodyPr>
          <a:lstStyle/>
          <a:p>
            <a:r>
              <a:rPr lang="en-GB" sz="2000" b="1" dirty="0">
                <a:latin typeface="Calibri" charset="0"/>
                <a:ea typeface="Yu Mincho" charset="-128"/>
              </a:rPr>
              <a:t>Total consumption of J01 </a:t>
            </a:r>
            <a:r>
              <a:rPr lang="en-GB" sz="2000" b="1" dirty="0" err="1">
                <a:latin typeface="Calibri" charset="0"/>
                <a:ea typeface="Yu Mincho" charset="-128"/>
              </a:rPr>
              <a:t>antibacterials</a:t>
            </a:r>
            <a:r>
              <a:rPr lang="en-GB" sz="2000" b="1" dirty="0">
                <a:latin typeface="Calibri" charset="0"/>
                <a:ea typeface="Yu Mincho" charset="-128"/>
              </a:rPr>
              <a:t> by pharmacological subgroup</a:t>
            </a:r>
            <a:r>
              <a:rPr lang="en-US" sz="2000" b="1" dirty="0"/>
              <a:t> </a:t>
            </a:r>
          </a:p>
        </p:txBody>
      </p:sp>
    </p:spTree>
    <p:extLst>
      <p:ext uri="{BB962C8B-B14F-4D97-AF65-F5344CB8AC3E}">
        <p14:creationId xmlns:p14="http://schemas.microsoft.com/office/powerpoint/2010/main" val="166707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534400" cy="838200"/>
          </a:xfrm>
        </p:spPr>
        <p:txBody>
          <a:bodyPr/>
          <a:lstStyle/>
          <a:p>
            <a:r>
              <a:rPr lang="en-US" dirty="0" smtClean="0">
                <a:solidFill>
                  <a:srgbClr val="FF0000"/>
                </a:solidFill>
              </a:rPr>
              <a:t>A brief overview of national </a:t>
            </a:r>
            <a:r>
              <a:rPr lang="en-US" dirty="0" smtClean="0">
                <a:solidFill>
                  <a:srgbClr val="FF0000"/>
                </a:solidFill>
              </a:rPr>
              <a:t>legislation</a:t>
            </a:r>
            <a:r>
              <a:rPr lang="ka-GE" dirty="0" smtClean="0">
                <a:solidFill>
                  <a:srgbClr val="FF0000"/>
                </a:solidFill>
              </a:rPr>
              <a:t> (1)</a:t>
            </a:r>
            <a:endParaRPr lang="en-US" dirty="0">
              <a:solidFill>
                <a:srgbClr val="FF0000"/>
              </a:solidFill>
            </a:endParaRPr>
          </a:p>
        </p:txBody>
      </p:sp>
      <p:sp>
        <p:nvSpPr>
          <p:cNvPr id="3" name="Content Placeholder 2"/>
          <p:cNvSpPr>
            <a:spLocks noGrp="1"/>
          </p:cNvSpPr>
          <p:nvPr>
            <p:ph idx="1"/>
          </p:nvPr>
        </p:nvSpPr>
        <p:spPr>
          <a:xfrm>
            <a:off x="0" y="1295400"/>
            <a:ext cx="9067800" cy="4724400"/>
          </a:xfrm>
        </p:spPr>
        <p:txBody>
          <a:bodyPr>
            <a:normAutofit lnSpcReduction="10000"/>
          </a:bodyPr>
          <a:lstStyle/>
          <a:p>
            <a:pPr marL="0" indent="0" algn="just">
              <a:buNone/>
            </a:pPr>
            <a:r>
              <a:rPr lang="ka-GE" dirty="0" smtClean="0">
                <a:solidFill>
                  <a:schemeClr val="tx2"/>
                </a:solidFill>
              </a:rPr>
              <a:t>    </a:t>
            </a:r>
            <a:endParaRPr lang="ka-GE" b="0" dirty="0" smtClean="0">
              <a:solidFill>
                <a:schemeClr val="tx2"/>
              </a:solidFill>
            </a:endParaRPr>
          </a:p>
          <a:p>
            <a:pPr algn="just">
              <a:buNone/>
            </a:pPr>
            <a:r>
              <a:rPr lang="ka-GE" dirty="0" smtClean="0">
                <a:solidFill>
                  <a:schemeClr val="tx2"/>
                </a:solidFill>
              </a:rPr>
              <a:t>    </a:t>
            </a:r>
            <a:r>
              <a:rPr lang="en-US" dirty="0" smtClean="0">
                <a:solidFill>
                  <a:schemeClr val="tx2"/>
                </a:solidFill>
              </a:rPr>
              <a:t>Changes </a:t>
            </a:r>
            <a:r>
              <a:rPr lang="en-US" dirty="0">
                <a:solidFill>
                  <a:schemeClr val="tx2"/>
                </a:solidFill>
              </a:rPr>
              <a:t>in 2013 in the Law of Georgia on Drug </a:t>
            </a:r>
            <a:r>
              <a:rPr lang="en-US" dirty="0" smtClean="0">
                <a:solidFill>
                  <a:schemeClr val="tx2"/>
                </a:solidFill>
              </a:rPr>
              <a:t>and</a:t>
            </a:r>
            <a:r>
              <a:rPr lang="ka-GE" dirty="0" smtClean="0">
                <a:solidFill>
                  <a:schemeClr val="tx2"/>
                </a:solidFill>
              </a:rPr>
              <a:t> </a:t>
            </a:r>
            <a:r>
              <a:rPr lang="en-US" dirty="0" smtClean="0">
                <a:solidFill>
                  <a:schemeClr val="tx2"/>
                </a:solidFill>
              </a:rPr>
              <a:t>Pharmaceutical </a:t>
            </a:r>
            <a:r>
              <a:rPr lang="en-US" dirty="0">
                <a:solidFill>
                  <a:schemeClr val="tx2"/>
                </a:solidFill>
              </a:rPr>
              <a:t>Activity, which has prohibited issuing medicines </a:t>
            </a:r>
            <a:r>
              <a:rPr lang="en-US" dirty="0" smtClean="0">
                <a:solidFill>
                  <a:schemeClr val="tx2"/>
                </a:solidFill>
              </a:rPr>
              <a:t>of </a:t>
            </a:r>
            <a:r>
              <a:rPr lang="en-US" dirty="0">
                <a:solidFill>
                  <a:schemeClr val="tx2"/>
                </a:solidFill>
              </a:rPr>
              <a:t>the </a:t>
            </a:r>
            <a:r>
              <a:rPr lang="en-US" dirty="0">
                <a:solidFill>
                  <a:srgbClr val="FF0000"/>
                </a:solidFill>
              </a:rPr>
              <a:t>second </a:t>
            </a:r>
            <a:r>
              <a:rPr lang="en-US" dirty="0" smtClean="0">
                <a:solidFill>
                  <a:srgbClr val="FF0000"/>
                </a:solidFill>
              </a:rPr>
              <a:t>group</a:t>
            </a:r>
            <a:r>
              <a:rPr lang="ka-GE" dirty="0" smtClean="0">
                <a:solidFill>
                  <a:srgbClr val="FF0000"/>
                </a:solidFill>
              </a:rPr>
              <a:t> </a:t>
            </a:r>
            <a:r>
              <a:rPr lang="en-US" dirty="0">
                <a:solidFill>
                  <a:schemeClr val="tx2"/>
                </a:solidFill>
              </a:rPr>
              <a:t>(including </a:t>
            </a:r>
            <a:r>
              <a:rPr lang="en-US" dirty="0">
                <a:solidFill>
                  <a:srgbClr val="FF0000"/>
                </a:solidFill>
              </a:rPr>
              <a:t>antibiotics</a:t>
            </a:r>
            <a:r>
              <a:rPr lang="en-US" dirty="0">
                <a:solidFill>
                  <a:schemeClr val="tx2"/>
                </a:solidFill>
              </a:rPr>
              <a:t>)</a:t>
            </a:r>
            <a:r>
              <a:rPr lang="en-US" dirty="0" smtClean="0">
                <a:solidFill>
                  <a:srgbClr val="FF0000"/>
                </a:solidFill>
              </a:rPr>
              <a:t> </a:t>
            </a:r>
            <a:r>
              <a:rPr lang="en-US" dirty="0">
                <a:solidFill>
                  <a:schemeClr val="tx2"/>
                </a:solidFill>
              </a:rPr>
              <a:t>without prescription, since 1 September </a:t>
            </a:r>
            <a:r>
              <a:rPr lang="en-US" dirty="0" smtClean="0">
                <a:solidFill>
                  <a:schemeClr val="tx2"/>
                </a:solidFill>
              </a:rPr>
              <a:t>2014</a:t>
            </a:r>
            <a:endParaRPr lang="ka-GE" dirty="0" smtClean="0">
              <a:solidFill>
                <a:schemeClr val="tx2"/>
              </a:solidFill>
            </a:endParaRPr>
          </a:p>
          <a:p>
            <a:pPr algn="just"/>
            <a:r>
              <a:rPr lang="ka-GE" dirty="0">
                <a:solidFill>
                  <a:schemeClr val="tx2"/>
                </a:solidFill>
              </a:rPr>
              <a:t>Since 2016, was elaborated the programme of E-prescription </a:t>
            </a:r>
          </a:p>
          <a:p>
            <a:pPr algn="just"/>
            <a:r>
              <a:rPr lang="ka-GE" dirty="0">
                <a:solidFill>
                  <a:schemeClr val="tx2"/>
                </a:solidFill>
              </a:rPr>
              <a:t>Since 2018, E-prescription are mandatory for hospitals and </a:t>
            </a:r>
            <a:r>
              <a:rPr lang="ka-GE" dirty="0" smtClean="0">
                <a:solidFill>
                  <a:schemeClr val="tx2"/>
                </a:solidFill>
              </a:rPr>
              <a:t>co-existing outpatient clinics,  </a:t>
            </a:r>
            <a:r>
              <a:rPr lang="ka-GE" dirty="0">
                <a:solidFill>
                  <a:schemeClr val="tx2"/>
                </a:solidFill>
              </a:rPr>
              <a:t>which are located in Tbilisi and are health care providers within the </a:t>
            </a:r>
            <a:r>
              <a:rPr lang="ka-GE" dirty="0" smtClean="0">
                <a:solidFill>
                  <a:schemeClr val="tx2"/>
                </a:solidFill>
              </a:rPr>
              <a:t>UHC</a:t>
            </a:r>
          </a:p>
          <a:p>
            <a:pPr algn="just"/>
            <a:r>
              <a:rPr lang="ka-GE" dirty="0" smtClean="0">
                <a:solidFill>
                  <a:schemeClr val="tx2"/>
                </a:solidFill>
              </a:rPr>
              <a:t>From the and of 2019, E-prescription will became mandatory for </a:t>
            </a:r>
            <a:r>
              <a:rPr lang="ka-GE" dirty="0" smtClean="0">
                <a:solidFill>
                  <a:srgbClr val="FF0000"/>
                </a:solidFill>
              </a:rPr>
              <a:t>all </a:t>
            </a:r>
            <a:r>
              <a:rPr lang="ka-GE" dirty="0">
                <a:solidFill>
                  <a:srgbClr val="FF0000"/>
                </a:solidFill>
              </a:rPr>
              <a:t>outpatient </a:t>
            </a:r>
            <a:r>
              <a:rPr lang="ka-GE" dirty="0" smtClean="0">
                <a:solidFill>
                  <a:srgbClr val="FF0000"/>
                </a:solidFill>
              </a:rPr>
              <a:t>clinics</a:t>
            </a:r>
          </a:p>
          <a:p>
            <a:pPr algn="just"/>
            <a:endParaRPr lang="ka-GE" dirty="0" smtClean="0">
              <a:solidFill>
                <a:srgbClr val="FF0000"/>
              </a:solidFill>
            </a:endParaRPr>
          </a:p>
          <a:p>
            <a:pPr algn="just"/>
            <a:endParaRPr lang="en-US" dirty="0">
              <a:solidFill>
                <a:schemeClr val="tx2"/>
              </a:solidFill>
            </a:endParaRPr>
          </a:p>
          <a:p>
            <a:pPr algn="just">
              <a:buNone/>
            </a:pPr>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219200"/>
          </a:xfrm>
        </p:spPr>
        <p:txBody>
          <a:bodyPr/>
          <a:lstStyle/>
          <a:p>
            <a:r>
              <a:rPr lang="en-US" dirty="0" smtClean="0">
                <a:solidFill>
                  <a:srgbClr val="FF0000"/>
                </a:solidFill>
              </a:rPr>
              <a:t>The basic Requirement</a:t>
            </a:r>
            <a:endParaRPr lang="en-US" dirty="0">
              <a:solidFill>
                <a:srgbClr val="FF0000"/>
              </a:solidFill>
            </a:endParaRPr>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dirty="0" smtClean="0">
                <a:solidFill>
                  <a:schemeClr val="tx2"/>
                </a:solidFill>
              </a:rPr>
              <a:t>The basic requirements that </a:t>
            </a:r>
            <a:r>
              <a:rPr lang="ka-GE" dirty="0" smtClean="0">
                <a:solidFill>
                  <a:schemeClr val="tx2"/>
                </a:solidFill>
              </a:rPr>
              <a:t>is</a:t>
            </a:r>
            <a:r>
              <a:rPr lang="en-US" dirty="0" smtClean="0">
                <a:solidFill>
                  <a:schemeClr val="tx2"/>
                </a:solidFill>
              </a:rPr>
              <a:t> </a:t>
            </a:r>
            <a:r>
              <a:rPr lang="en-US" dirty="0" smtClean="0">
                <a:solidFill>
                  <a:schemeClr val="tx2"/>
                </a:solidFill>
              </a:rPr>
              <a:t>applied to the </a:t>
            </a:r>
            <a:r>
              <a:rPr lang="en-US" dirty="0" smtClean="0">
                <a:solidFill>
                  <a:schemeClr val="tx2"/>
                </a:solidFill>
              </a:rPr>
              <a:t>recipe/prescription</a:t>
            </a:r>
            <a:r>
              <a:rPr lang="en-US" dirty="0" smtClean="0">
                <a:solidFill>
                  <a:schemeClr val="tx2"/>
                </a:solidFill>
              </a:rPr>
              <a:t>:</a:t>
            </a:r>
          </a:p>
          <a:p>
            <a:pPr marL="0" indent="0">
              <a:buNone/>
            </a:pPr>
            <a:endParaRPr lang="en-US" dirty="0" smtClean="0">
              <a:solidFill>
                <a:schemeClr val="tx2"/>
              </a:solidFill>
            </a:endParaRPr>
          </a:p>
          <a:p>
            <a:r>
              <a:rPr lang="en-US" b="0" dirty="0" smtClean="0">
                <a:solidFill>
                  <a:schemeClr val="tx2"/>
                </a:solidFill>
              </a:rPr>
              <a:t>Rational use of medicines (including </a:t>
            </a:r>
            <a:r>
              <a:rPr lang="en-US" b="0" dirty="0" smtClean="0">
                <a:solidFill>
                  <a:srgbClr val="FF0000"/>
                </a:solidFill>
              </a:rPr>
              <a:t>antibiotics</a:t>
            </a:r>
            <a:r>
              <a:rPr lang="en-US" b="0" dirty="0" smtClean="0">
                <a:solidFill>
                  <a:schemeClr val="tx2"/>
                </a:solidFill>
              </a:rPr>
              <a:t>)</a:t>
            </a:r>
          </a:p>
          <a:p>
            <a:r>
              <a:rPr lang="en-US" b="0" dirty="0" smtClean="0">
                <a:solidFill>
                  <a:schemeClr val="tx2"/>
                </a:solidFill>
              </a:rPr>
              <a:t>Reducing the risks caused by the patient's self-treatment</a:t>
            </a:r>
          </a:p>
          <a:p>
            <a:r>
              <a:rPr lang="en-US" b="0" dirty="0" smtClean="0">
                <a:solidFill>
                  <a:schemeClr val="tx2"/>
                </a:solidFill>
              </a:rPr>
              <a:t>Available </a:t>
            </a:r>
            <a:r>
              <a:rPr lang="en-US" b="0" dirty="0" smtClean="0">
                <a:solidFill>
                  <a:schemeClr val="tx2"/>
                </a:solidFill>
              </a:rPr>
              <a:t>to the population</a:t>
            </a:r>
          </a:p>
          <a:p>
            <a:r>
              <a:rPr lang="en-US" b="0" dirty="0" smtClean="0">
                <a:solidFill>
                  <a:schemeClr val="tx2"/>
                </a:solidFill>
              </a:rPr>
              <a:t>Avoid the deterioration of quality of medical services for the patient</a:t>
            </a:r>
          </a:p>
          <a:p>
            <a:endParaRPr lang="en-US" b="0" dirty="0">
              <a:solidFill>
                <a:srgbClr val="006666"/>
              </a:solidFill>
            </a:endParaRPr>
          </a:p>
        </p:txBody>
      </p:sp>
      <p:pic>
        <p:nvPicPr>
          <p:cNvPr id="4" name="Picture 12" descr="MPj04008710000[1]"/>
          <p:cNvPicPr>
            <a:picLocks noChangeAspect="1" noChangeArrowheads="1"/>
          </p:cNvPicPr>
          <p:nvPr/>
        </p:nvPicPr>
        <p:blipFill>
          <a:blip r:embed="rId3" cstate="print"/>
          <a:srcRect/>
          <a:stretch>
            <a:fillRect/>
          </a:stretch>
        </p:blipFill>
        <p:spPr bwMode="auto">
          <a:xfrm>
            <a:off x="7086600" y="0"/>
            <a:ext cx="2057400" cy="1600200"/>
          </a:xfrm>
          <a:prstGeom prst="rect">
            <a:avLst/>
          </a:prstGeom>
          <a:noFill/>
          <a:ln w="9525">
            <a:noFill/>
            <a:miter lim="800000"/>
            <a:headEnd/>
            <a:tailEnd/>
          </a:ln>
        </p:spPr>
      </p:pic>
    </p:spTree>
    <p:extLst>
      <p:ext uri="{BB962C8B-B14F-4D97-AF65-F5344CB8AC3E}">
        <p14:creationId xmlns:p14="http://schemas.microsoft.com/office/powerpoint/2010/main" val="90617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5334000" cy="1143000"/>
          </a:xfrm>
        </p:spPr>
        <p:txBody>
          <a:bodyPr/>
          <a:lstStyle/>
          <a:p>
            <a:r>
              <a:rPr lang="en-US" dirty="0" smtClean="0">
                <a:solidFill>
                  <a:srgbClr val="FF0000"/>
                </a:solidFill>
              </a:rPr>
              <a:t>A brief overview of national </a:t>
            </a:r>
            <a:r>
              <a:rPr lang="en-US" dirty="0" smtClean="0">
                <a:solidFill>
                  <a:srgbClr val="FF0000"/>
                </a:solidFill>
              </a:rPr>
              <a:t>legislation</a:t>
            </a:r>
            <a:r>
              <a:rPr lang="ka-GE" dirty="0" smtClean="0">
                <a:solidFill>
                  <a:srgbClr val="FF0000"/>
                </a:solidFill>
              </a:rPr>
              <a:t> (2)</a:t>
            </a:r>
            <a:endParaRPr lang="en-US" dirty="0"/>
          </a:p>
        </p:txBody>
      </p:sp>
      <p:sp>
        <p:nvSpPr>
          <p:cNvPr id="3" name="Content Placeholder 2"/>
          <p:cNvSpPr>
            <a:spLocks noGrp="1"/>
          </p:cNvSpPr>
          <p:nvPr>
            <p:ph idx="1"/>
          </p:nvPr>
        </p:nvSpPr>
        <p:spPr>
          <a:xfrm>
            <a:off x="457200" y="1905000"/>
            <a:ext cx="8534400" cy="4267200"/>
          </a:xfrm>
        </p:spPr>
        <p:txBody>
          <a:bodyPr>
            <a:normAutofit/>
          </a:bodyPr>
          <a:lstStyle/>
          <a:p>
            <a:pPr algn="just"/>
            <a:r>
              <a:rPr lang="ka-GE" dirty="0">
                <a:solidFill>
                  <a:schemeClr val="tx2"/>
                </a:solidFill>
              </a:rPr>
              <a:t>Since 2018 </a:t>
            </a:r>
            <a:r>
              <a:rPr lang="en-US" dirty="0">
                <a:solidFill>
                  <a:schemeClr val="tx2"/>
                </a:solidFill>
              </a:rPr>
              <a:t>the mechanism of Poly</a:t>
            </a:r>
            <a:r>
              <a:rPr lang="ka-GE" dirty="0">
                <a:solidFill>
                  <a:schemeClr val="tx2"/>
                </a:solidFill>
              </a:rPr>
              <a:t>ph</a:t>
            </a:r>
            <a:r>
              <a:rPr lang="en-US" dirty="0">
                <a:solidFill>
                  <a:schemeClr val="tx2"/>
                </a:solidFill>
              </a:rPr>
              <a:t>a</a:t>
            </a:r>
            <a:r>
              <a:rPr lang="ka-GE" dirty="0">
                <a:solidFill>
                  <a:schemeClr val="tx2"/>
                </a:solidFill>
              </a:rPr>
              <a:t>r</a:t>
            </a:r>
            <a:r>
              <a:rPr lang="en-US" dirty="0">
                <a:solidFill>
                  <a:schemeClr val="tx2"/>
                </a:solidFill>
              </a:rPr>
              <a:t>ma</a:t>
            </a:r>
            <a:r>
              <a:rPr lang="ka-GE" dirty="0">
                <a:solidFill>
                  <a:schemeClr val="tx2"/>
                </a:solidFill>
              </a:rPr>
              <a:t>cy</a:t>
            </a:r>
            <a:r>
              <a:rPr lang="en-US" dirty="0">
                <a:solidFill>
                  <a:schemeClr val="tx2"/>
                </a:solidFill>
              </a:rPr>
              <a:t> was enacted</a:t>
            </a:r>
            <a:r>
              <a:rPr lang="ka-GE" dirty="0">
                <a:solidFill>
                  <a:schemeClr val="tx2"/>
                </a:solidFill>
              </a:rPr>
              <a:t>. One of the criterias </a:t>
            </a:r>
            <a:r>
              <a:rPr lang="en-US" dirty="0">
                <a:solidFill>
                  <a:schemeClr val="tx2"/>
                </a:solidFill>
              </a:rPr>
              <a:t>to revise the</a:t>
            </a:r>
            <a:r>
              <a:rPr lang="ka-GE" dirty="0">
                <a:solidFill>
                  <a:schemeClr val="tx2"/>
                </a:solidFill>
              </a:rPr>
              <a:t> recipe</a:t>
            </a:r>
            <a:r>
              <a:rPr lang="en-US" dirty="0">
                <a:solidFill>
                  <a:schemeClr val="tx2"/>
                </a:solidFill>
              </a:rPr>
              <a:t>,</a:t>
            </a:r>
            <a:r>
              <a:rPr lang="ka-GE" dirty="0">
                <a:solidFill>
                  <a:schemeClr val="tx2"/>
                </a:solidFill>
              </a:rPr>
              <a:t> is</a:t>
            </a:r>
            <a:r>
              <a:rPr lang="en-US" dirty="0">
                <a:solidFill>
                  <a:schemeClr val="tx2"/>
                </a:solidFill>
              </a:rPr>
              <a:t> </a:t>
            </a:r>
            <a:r>
              <a:rPr lang="ka-GE" dirty="0">
                <a:solidFill>
                  <a:srgbClr val="FF0000"/>
                </a:solidFill>
              </a:rPr>
              <a:t>whan prescribed </a:t>
            </a:r>
            <a:r>
              <a:rPr lang="en-US" dirty="0">
                <a:solidFill>
                  <a:srgbClr val="FF0000"/>
                </a:solidFill>
              </a:rPr>
              <a:t>two or more antibiotics</a:t>
            </a:r>
            <a:endParaRPr lang="ka-GE" dirty="0">
              <a:solidFill>
                <a:srgbClr val="FF0000"/>
              </a:solidFill>
            </a:endParaRPr>
          </a:p>
          <a:p>
            <a:pPr algn="just"/>
            <a:r>
              <a:rPr lang="ka-GE" dirty="0">
                <a:solidFill>
                  <a:schemeClr val="tx2"/>
                </a:solidFill>
              </a:rPr>
              <a:t>It is mandatory </a:t>
            </a:r>
            <a:r>
              <a:rPr lang="ka-GE" dirty="0">
                <a:solidFill>
                  <a:srgbClr val="FF0000"/>
                </a:solidFill>
              </a:rPr>
              <a:t>for PHC to have</a:t>
            </a:r>
            <a:r>
              <a:rPr lang="ka-GE" dirty="0">
                <a:solidFill>
                  <a:schemeClr val="tx2"/>
                </a:solidFill>
              </a:rPr>
              <a:t> internal </a:t>
            </a:r>
            <a:r>
              <a:rPr lang="en-US" dirty="0">
                <a:solidFill>
                  <a:schemeClr val="tx2"/>
                </a:solidFill>
              </a:rPr>
              <a:t>mechanism of Poly</a:t>
            </a:r>
            <a:r>
              <a:rPr lang="ka-GE" dirty="0">
                <a:solidFill>
                  <a:schemeClr val="tx2"/>
                </a:solidFill>
              </a:rPr>
              <a:t>ph</a:t>
            </a:r>
            <a:r>
              <a:rPr lang="en-US" dirty="0">
                <a:solidFill>
                  <a:schemeClr val="tx2"/>
                </a:solidFill>
              </a:rPr>
              <a:t>a</a:t>
            </a:r>
            <a:r>
              <a:rPr lang="ka-GE" dirty="0">
                <a:solidFill>
                  <a:schemeClr val="tx2"/>
                </a:solidFill>
              </a:rPr>
              <a:t>r</a:t>
            </a:r>
            <a:r>
              <a:rPr lang="en-US" dirty="0">
                <a:solidFill>
                  <a:schemeClr val="tx2"/>
                </a:solidFill>
              </a:rPr>
              <a:t>ma</a:t>
            </a:r>
            <a:r>
              <a:rPr lang="ka-GE" dirty="0">
                <a:solidFill>
                  <a:schemeClr val="tx2"/>
                </a:solidFill>
              </a:rPr>
              <a:t>cy</a:t>
            </a:r>
            <a:r>
              <a:rPr lang="en-US" dirty="0">
                <a:solidFill>
                  <a:schemeClr val="tx2"/>
                </a:solidFill>
              </a:rPr>
              <a:t> </a:t>
            </a:r>
            <a:r>
              <a:rPr lang="ka-GE" dirty="0">
                <a:solidFill>
                  <a:schemeClr val="tx2"/>
                </a:solidFill>
              </a:rPr>
              <a:t> (internal audit</a:t>
            </a:r>
            <a:r>
              <a:rPr lang="ka-GE" dirty="0" smtClean="0">
                <a:solidFill>
                  <a:schemeClr val="tx2"/>
                </a:solidFill>
              </a:rPr>
              <a:t>)</a:t>
            </a:r>
          </a:p>
          <a:p>
            <a:pPr algn="just"/>
            <a:r>
              <a:rPr lang="en-US" altLang="en-US" dirty="0">
                <a:solidFill>
                  <a:schemeClr val="tx2"/>
                </a:solidFill>
                <a:ea typeface="Arial" charset="0"/>
                <a:cs typeface="Arial" charset="0"/>
              </a:rPr>
              <a:t>Creation of accredited educational course - </a:t>
            </a:r>
            <a:r>
              <a:rPr lang="ka-GE" altLang="en-US" dirty="0">
                <a:solidFill>
                  <a:schemeClr val="tx2"/>
                </a:solidFill>
                <a:ea typeface="Arial" charset="0"/>
                <a:cs typeface="Arial" charset="0"/>
              </a:rPr>
              <a:t>„</a:t>
            </a:r>
            <a:r>
              <a:rPr lang="en-US" altLang="en-US" dirty="0">
                <a:solidFill>
                  <a:schemeClr val="tx2"/>
                </a:solidFill>
                <a:ea typeface="Arial" charset="0"/>
                <a:cs typeface="Arial" charset="0"/>
              </a:rPr>
              <a:t>Rational use of antibiotics</a:t>
            </a:r>
            <a:r>
              <a:rPr lang="ka-GE" altLang="en-US" dirty="0" smtClean="0">
                <a:solidFill>
                  <a:schemeClr val="tx2"/>
                </a:solidFill>
              </a:rPr>
              <a:t>“</a:t>
            </a:r>
          </a:p>
          <a:p>
            <a:pPr algn="just"/>
            <a:r>
              <a:rPr lang="en-US" altLang="en-US" dirty="0">
                <a:solidFill>
                  <a:schemeClr val="tx2"/>
                </a:solidFill>
                <a:ea typeface="Al Tarikh" charset="-78"/>
                <a:cs typeface="Al Tarikh" charset="-78"/>
              </a:rPr>
              <a:t>Translation and publication of Sanford Guide to Antimicrobial Therapy into Georgian language (hardcopy and web-version)</a:t>
            </a:r>
          </a:p>
          <a:p>
            <a:pPr algn="just"/>
            <a:endParaRPr lang="en-US" altLang="en-US" dirty="0">
              <a:solidFill>
                <a:schemeClr val="tx2"/>
              </a:solidFill>
              <a:ea typeface="Al Tarikh" charset="-78"/>
              <a:cs typeface="Al Tarikh" charset="-78"/>
            </a:endParaRPr>
          </a:p>
          <a:p>
            <a:pPr algn="just"/>
            <a:endParaRPr lang="ka-GE" dirty="0">
              <a:solidFill>
                <a:schemeClr val="tx2"/>
              </a:solidFill>
            </a:endParaRPr>
          </a:p>
          <a:p>
            <a:endParaRPr lang="en-US" dirty="0"/>
          </a:p>
        </p:txBody>
      </p:sp>
      <p:pic>
        <p:nvPicPr>
          <p:cNvPr id="5" name="Picture 2" descr="polypharmacy-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76200"/>
            <a:ext cx="32004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7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normAutofit fontScale="90000"/>
          </a:bodyPr>
          <a:lstStyle/>
          <a:p>
            <a:r>
              <a:rPr lang="en-US" dirty="0">
                <a:effectLst/>
              </a:rPr>
              <a:t> </a:t>
            </a:r>
            <a:br>
              <a:rPr lang="en-US" dirty="0">
                <a:effectLst/>
              </a:rPr>
            </a:br>
            <a:r>
              <a:rPr lang="en-GB" dirty="0">
                <a:solidFill>
                  <a:srgbClr val="FF0000"/>
                </a:solidFill>
                <a:effectLst/>
              </a:rPr>
              <a:t>Annualized per capita expenditure (current GEL), 2007-2017</a:t>
            </a:r>
            <a:r>
              <a:rPr lang="en-US" dirty="0">
                <a:solidFill>
                  <a:srgbClr val="FF0000"/>
                </a:solidFill>
                <a:effectLst/>
              </a:rPr>
              <a:t/>
            </a:r>
            <a:br>
              <a:rPr lang="en-US" dirty="0">
                <a:solidFill>
                  <a:srgbClr val="FF0000"/>
                </a:solidFill>
                <a:effectLst/>
              </a:rPr>
            </a:br>
            <a:endParaRPr lang="en-US" dirty="0">
              <a:solidFill>
                <a:srgbClr val="FF0000"/>
              </a:solidFill>
            </a:endParaRPr>
          </a:p>
        </p:txBody>
      </p:sp>
      <p:graphicFrame>
        <p:nvGraphicFramePr>
          <p:cNvPr id="4" name="Content Placeholder 3">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5A4EE675-1E15-4BE7-928B-4D0AD519C0F1}"/>
              </a:ext>
            </a:extLst>
          </p:cNvPr>
          <p:cNvGraphicFramePr>
            <a:graphicFrameLocks noGrp="1"/>
          </p:cNvGraphicFramePr>
          <p:nvPr>
            <p:ph idx="1"/>
          </p:nvPr>
        </p:nvGraphicFramePr>
        <p:xfrm>
          <a:off x="0" y="1524001"/>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38800" y="6294783"/>
            <a:ext cx="2855045" cy="369332"/>
          </a:xfrm>
          <a:prstGeom prst="rect">
            <a:avLst/>
          </a:prstGeom>
          <a:noFill/>
        </p:spPr>
        <p:txBody>
          <a:bodyPr wrap="square" rtlCol="0">
            <a:spAutoFit/>
          </a:bodyPr>
          <a:lstStyle/>
          <a:p>
            <a:r>
              <a:rPr lang="ka-GE" smtClean="0"/>
              <a:t>Source: HUES, 2017</a:t>
            </a:r>
            <a:endParaRPr lang="en-US" dirty="0"/>
          </a:p>
        </p:txBody>
      </p:sp>
    </p:spTree>
    <p:extLst>
      <p:ext uri="{BB962C8B-B14F-4D97-AF65-F5344CB8AC3E}">
        <p14:creationId xmlns:p14="http://schemas.microsoft.com/office/powerpoint/2010/main" val="2283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762000"/>
          </a:xfrm>
        </p:spPr>
        <p:txBody>
          <a:bodyPr/>
          <a:lstStyle/>
          <a:p>
            <a:r>
              <a:rPr lang="en-US" dirty="0">
                <a:solidFill>
                  <a:srgbClr val="FF0000"/>
                </a:solidFill>
              </a:rPr>
              <a:t>A brief overview of national legislation</a:t>
            </a:r>
            <a:r>
              <a:rPr lang="ka-GE" dirty="0">
                <a:solidFill>
                  <a:srgbClr val="FF0000"/>
                </a:solidFill>
              </a:rPr>
              <a:t> </a:t>
            </a:r>
            <a:r>
              <a:rPr lang="ka-GE" dirty="0" smtClean="0">
                <a:solidFill>
                  <a:srgbClr val="FF0000"/>
                </a:solidFill>
              </a:rPr>
              <a:t>(3)</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a:solidFill>
                  <a:schemeClr val="tx2"/>
                </a:solidFill>
                <a:latin typeface="Arial" panose="020B0604020202020204" pitchFamily="34" charset="0"/>
                <a:cs typeface="Arial" panose="020B0604020202020204" pitchFamily="34" charset="0"/>
              </a:rPr>
              <a:t>National strategy on antimicrobial resistance for 2017-2020, Governmental decree </a:t>
            </a:r>
            <a:r>
              <a:rPr lang="ru-RU" dirty="0">
                <a:solidFill>
                  <a:schemeClr val="tx2"/>
                </a:solidFill>
              </a:rPr>
              <a:t>№ </a:t>
            </a:r>
            <a:r>
              <a:rPr lang="en-US" dirty="0" smtClean="0">
                <a:solidFill>
                  <a:schemeClr val="tx2"/>
                </a:solidFill>
                <a:latin typeface="Arial" panose="020B0604020202020204" pitchFamily="34" charset="0"/>
                <a:cs typeface="Arial" panose="020B0604020202020204" pitchFamily="34" charset="0"/>
              </a:rPr>
              <a:t>29</a:t>
            </a:r>
            <a:r>
              <a:rPr lang="en-US" dirty="0">
                <a:solidFill>
                  <a:schemeClr val="tx2"/>
                </a:solidFill>
                <a:latin typeface="Arial" panose="020B0604020202020204" pitchFamily="34" charset="0"/>
                <a:cs typeface="Arial" panose="020B0604020202020204" pitchFamily="34" charset="0"/>
              </a:rPr>
              <a:t>, 11th of January, </a:t>
            </a:r>
            <a:r>
              <a:rPr lang="en-US" dirty="0" smtClean="0">
                <a:solidFill>
                  <a:schemeClr val="tx2"/>
                </a:solidFill>
                <a:latin typeface="Arial" panose="020B0604020202020204" pitchFamily="34" charset="0"/>
                <a:cs typeface="Arial" panose="020B0604020202020204" pitchFamily="34" charset="0"/>
              </a:rPr>
              <a:t>2017</a:t>
            </a:r>
            <a:endParaRPr lang="ka-GE" dirty="0" smtClean="0">
              <a:solidFill>
                <a:schemeClr val="tx2"/>
              </a:solidFill>
              <a:latin typeface="Arial" panose="020B0604020202020204" pitchFamily="34" charset="0"/>
              <a:cs typeface="Arial" panose="020B0604020202020204" pitchFamily="34" charset="0"/>
            </a:endParaRP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rPr>
              <a:t>"On approval of the rules for surveillance,  prevention and control of nosocomial infections</a:t>
            </a:r>
            <a:r>
              <a:rPr lang="ka-GE" dirty="0">
                <a:solidFill>
                  <a:schemeClr val="tx2"/>
                </a:solidFill>
              </a:rPr>
              <a:t>“</a:t>
            </a:r>
            <a:r>
              <a:rPr lang="en-US" dirty="0">
                <a:solidFill>
                  <a:schemeClr val="tx2"/>
                </a:solidFill>
              </a:rPr>
              <a:t> Order of the Minister of Health </a:t>
            </a:r>
            <a:r>
              <a:rPr lang="ru-RU" dirty="0">
                <a:solidFill>
                  <a:schemeClr val="tx2"/>
                </a:solidFill>
              </a:rPr>
              <a:t>№</a:t>
            </a:r>
            <a:r>
              <a:rPr lang="en-US" dirty="0">
                <a:solidFill>
                  <a:schemeClr val="tx2"/>
                </a:solidFill>
              </a:rPr>
              <a:t>38 of </a:t>
            </a:r>
            <a:r>
              <a:rPr lang="ka-GE" dirty="0" err="1" smtClean="0">
                <a:solidFill>
                  <a:schemeClr val="tx2"/>
                </a:solidFill>
              </a:rPr>
              <a:t>S</a:t>
            </a:r>
            <a:r>
              <a:rPr lang="en-US" dirty="0" err="1" smtClean="0">
                <a:solidFill>
                  <a:schemeClr val="tx2"/>
                </a:solidFill>
              </a:rPr>
              <a:t>eptember</a:t>
            </a:r>
            <a:r>
              <a:rPr lang="en-US" dirty="0">
                <a:solidFill>
                  <a:schemeClr val="tx2"/>
                </a:solidFill>
              </a:rPr>
              <a:t>, </a:t>
            </a:r>
            <a:r>
              <a:rPr lang="en-US" dirty="0" smtClean="0">
                <a:solidFill>
                  <a:schemeClr val="tx2"/>
                </a:solidFill>
              </a:rPr>
              <a:t>2015 </a:t>
            </a:r>
          </a:p>
          <a:p>
            <a:pPr algn="just">
              <a:buFont typeface="Wingdings" charset="2"/>
              <a:buChar char="Ø"/>
            </a:pPr>
            <a:r>
              <a:rPr lang="en-US" sz="1900" dirty="0" smtClean="0">
                <a:solidFill>
                  <a:schemeClr val="tx2"/>
                </a:solidFill>
              </a:rPr>
              <a:t>An out-patient medical supervisor should have a person responsible for controlling infections, accounting, management, supervision and control of infections associated with medical care, as well as providing patient safety and quality of health services</a:t>
            </a:r>
            <a:r>
              <a:rPr lang="ka-GE" sz="1900" dirty="0" smtClean="0">
                <a:solidFill>
                  <a:schemeClr val="tx2"/>
                </a:solidFill>
              </a:rPr>
              <a:t>. </a:t>
            </a:r>
            <a:r>
              <a:rPr lang="en-US" sz="1900" dirty="0" smtClean="0">
                <a:solidFill>
                  <a:srgbClr val="FF0000"/>
                </a:solidFill>
              </a:rPr>
              <a:t>One of these obligations is to monitor and control the use of antimicrobials</a:t>
            </a:r>
            <a:endParaRPr lang="ka-GE" sz="1900" dirty="0" smtClean="0">
              <a:solidFill>
                <a:srgbClr val="FF0000"/>
              </a:solidFill>
            </a:endParaRPr>
          </a:p>
          <a:p>
            <a:pPr algn="just">
              <a:buFont typeface="Wingdings" charset="2"/>
              <a:buChar char="Ø"/>
            </a:pPr>
            <a:r>
              <a:rPr lang="ka-GE" sz="1900" dirty="0" smtClean="0">
                <a:solidFill>
                  <a:schemeClr val="tx2"/>
                </a:solidFill>
              </a:rPr>
              <a:t>Rural</a:t>
            </a:r>
            <a:r>
              <a:rPr lang="en-US" sz="1900" dirty="0" smtClean="0">
                <a:solidFill>
                  <a:schemeClr val="tx2"/>
                </a:solidFill>
              </a:rPr>
              <a:t> </a:t>
            </a:r>
            <a:r>
              <a:rPr lang="ka-GE" sz="1900" dirty="0" smtClean="0">
                <a:solidFill>
                  <a:schemeClr val="tx2"/>
                </a:solidFill>
              </a:rPr>
              <a:t>D</a:t>
            </a:r>
            <a:r>
              <a:rPr lang="en-US" sz="1900" dirty="0" err="1" smtClean="0">
                <a:solidFill>
                  <a:schemeClr val="tx2"/>
                </a:solidFill>
              </a:rPr>
              <a:t>octor</a:t>
            </a:r>
            <a:r>
              <a:rPr lang="en-US" sz="1900" dirty="0" smtClean="0">
                <a:solidFill>
                  <a:schemeClr val="tx2"/>
                </a:solidFill>
              </a:rPr>
              <a:t> </a:t>
            </a:r>
            <a:r>
              <a:rPr lang="en-US" sz="1900" dirty="0">
                <a:solidFill>
                  <a:schemeClr val="tx2"/>
                </a:solidFill>
              </a:rPr>
              <a:t>itself is responsible for the above mentioned issues</a:t>
            </a:r>
          </a:p>
        </p:txBody>
      </p:sp>
    </p:spTree>
    <p:extLst>
      <p:ext uri="{BB962C8B-B14F-4D97-AF65-F5344CB8AC3E}">
        <p14:creationId xmlns:p14="http://schemas.microsoft.com/office/powerpoint/2010/main" val="245425160"/>
      </p:ext>
    </p:extLst>
  </p:cSld>
  <p:clrMapOvr>
    <a:masterClrMapping/>
  </p:clrMapOvr>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6566</TotalTime>
  <Words>1315</Words>
  <Application>Microsoft Macintosh PowerPoint</Application>
  <PresentationFormat>On-screen Show (4:3)</PresentationFormat>
  <Paragraphs>121</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Al Tarikh</vt:lpstr>
      <vt:lpstr>Calibri</vt:lpstr>
      <vt:lpstr>Century Schoolbook</vt:lpstr>
      <vt:lpstr>Mangal</vt:lpstr>
      <vt:lpstr>Sylfaen</vt:lpstr>
      <vt:lpstr>Wingdings</vt:lpstr>
      <vt:lpstr>Yu Mincho</vt:lpstr>
      <vt:lpstr>Arial</vt:lpstr>
      <vt:lpstr>სოფლის ექიმი პჯდ საბჭო 21 01 14 (4)</vt:lpstr>
      <vt:lpstr>    Use of antibiotics in PHC  Georgia  </vt:lpstr>
      <vt:lpstr>Role of PHC in the responsible use of medicines – current situation (1)</vt:lpstr>
      <vt:lpstr>Role of PHC in the responsible use of medicines – current situation (2)</vt:lpstr>
      <vt:lpstr>Prevalence of the top five acute conditions in the past 30 days, 2007-2017 </vt:lpstr>
      <vt:lpstr>A brief overview of national legislation (1)</vt:lpstr>
      <vt:lpstr>The basic Requirement</vt:lpstr>
      <vt:lpstr>A brief overview of national legislation (2)</vt:lpstr>
      <vt:lpstr>  Annualized per capita expenditure (current GEL), 2007-2017 </vt:lpstr>
      <vt:lpstr>A brief overview of national legislation (3)</vt:lpstr>
      <vt:lpstr>Evaluation...</vt:lpstr>
      <vt:lpstr>Barriers to change/implementation</vt:lpstr>
      <vt:lpstr>How to support prescription - only  policy for antibiotics ?</vt:lpstr>
      <vt:lpstr>Thank You    For Your  Attention!  </vt:lpstr>
    </vt:vector>
  </TitlesOfParts>
  <Company>SSA</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Microsoft Office User</cp:lastModifiedBy>
  <cp:revision>734</cp:revision>
  <cp:lastPrinted>2017-11-27T07:20:42Z</cp:lastPrinted>
  <dcterms:created xsi:type="dcterms:W3CDTF">2012-02-03T10:47:59Z</dcterms:created>
  <dcterms:modified xsi:type="dcterms:W3CDTF">2019-05-27T02:04:43Z</dcterms:modified>
</cp:coreProperties>
</file>